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8"/>
  </p:notesMasterIdLst>
  <p:sldIdLst>
    <p:sldId id="256" r:id="rId5"/>
    <p:sldId id="259" r:id="rId6"/>
    <p:sldId id="258" r:id="rId7"/>
  </p:sldIdLst>
  <p:sldSz cx="6858000" cy="9907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1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AD9A8A-E8F2-8249-901F-53A987D72950}" v="12" dt="2024-07-04T22:13:19.9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9"/>
    <p:restoredTop sz="94744"/>
  </p:normalViewPr>
  <p:slideViewPr>
    <p:cSldViewPr snapToGrid="0">
      <p:cViewPr varScale="1">
        <p:scale>
          <a:sx n="79" d="100"/>
          <a:sy n="79" d="100"/>
        </p:scale>
        <p:origin x="324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B8F85-E977-3241-A15E-E96E7FC92DEA}" type="datetimeFigureOut">
              <a:rPr lang="en-NO" smtClean="0"/>
              <a:t>08/07/2024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F044C-6E50-B34C-9B1A-08A80F454E27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6764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EF044C-6E50-B34C-9B1A-08A80F454E27}" type="slidenum">
              <a:rPr lang="en-NO" smtClean="0"/>
              <a:t>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15059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1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08/07/2024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7691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08/07/2024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84018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7"/>
            <a:ext cx="1478756" cy="839622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7"/>
            <a:ext cx="4350544" cy="839622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08/07/2024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64771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08/07/2024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49223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70019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08/07/2024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1356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08/07/2024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1282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90"/>
            <a:ext cx="5915025" cy="191500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9022"/>
            <a:ext cx="2915543" cy="532303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08/07/2024</a:t>
            </a:fld>
            <a:endParaRPr lang="e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927568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08/07/2024</a:t>
            </a:fld>
            <a:endParaRPr lang="e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1907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08/07/2024</a:t>
            </a:fld>
            <a:endParaRPr lang="e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6156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511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08/07/2024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2728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6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511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31DF6-4C00-D249-A1F7-7EF4D691D040}" type="datetimeFigureOut">
              <a:rPr lang="en-NO" smtClean="0"/>
              <a:t>08/07/2024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2710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31DF6-4C00-D249-A1F7-7EF4D691D040}" type="datetimeFigureOut">
              <a:rPr lang="en-NO" smtClean="0"/>
              <a:t>08/07/2024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0DDB13-38F8-C04C-831E-94741038B7EB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185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440">
            <a:extLst>
              <a:ext uri="{FF2B5EF4-FFF2-40B4-BE49-F238E27FC236}">
                <a16:creationId xmlns:a16="http://schemas.microsoft.com/office/drawing/2014/main" id="{D02AD0B2-BA63-8D02-6F10-BCAA3808A47C}"/>
              </a:ext>
            </a:extLst>
          </p:cNvPr>
          <p:cNvSpPr/>
          <p:nvPr/>
        </p:nvSpPr>
        <p:spPr>
          <a:xfrm>
            <a:off x="0" y="10544"/>
            <a:ext cx="6858000" cy="1738630"/>
          </a:xfrm>
          <a:custGeom>
            <a:avLst/>
            <a:gdLst/>
            <a:ahLst/>
            <a:cxnLst/>
            <a:rect l="0" t="0" r="0" b="0"/>
            <a:pathLst>
              <a:path w="6858000" h="1738745">
                <a:moveTo>
                  <a:pt x="0" y="0"/>
                </a:moveTo>
                <a:lnTo>
                  <a:pt x="6858000" y="0"/>
                </a:lnTo>
                <a:lnTo>
                  <a:pt x="6858000" y="1738745"/>
                </a:lnTo>
                <a:lnTo>
                  <a:pt x="0" y="1738745"/>
                </a:lnTo>
                <a:lnTo>
                  <a:pt x="0" y="0"/>
                </a:lnTo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03332E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GB">
              <a:latin typeface="Barlow" pitchFamily="2" charset="77"/>
            </a:endParaRPr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0E11FC70-CB6D-1CFB-5EB0-01C4C2157F83}"/>
              </a:ext>
            </a:extLst>
          </p:cNvPr>
          <p:cNvSpPr/>
          <p:nvPr/>
        </p:nvSpPr>
        <p:spPr>
          <a:xfrm>
            <a:off x="4122547" y="401677"/>
            <a:ext cx="2455037" cy="30387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 algn="r"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 err="1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Företagets</a:t>
            </a:r>
            <a:r>
              <a:rPr lang="en-GB" sz="1200" kern="100" dirty="0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GB" sz="1200" kern="100" dirty="0" err="1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namn</a:t>
            </a:r>
            <a:endParaRPr lang="en-NO" sz="2000" kern="1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401" name="Rectangle 400">
            <a:extLst>
              <a:ext uri="{FF2B5EF4-FFF2-40B4-BE49-F238E27FC236}">
                <a16:creationId xmlns:a16="http://schemas.microsoft.com/office/drawing/2014/main" id="{CD8FEB2B-7346-573E-917D-047162CD6162}"/>
              </a:ext>
            </a:extLst>
          </p:cNvPr>
          <p:cNvSpPr/>
          <p:nvPr/>
        </p:nvSpPr>
        <p:spPr>
          <a:xfrm>
            <a:off x="5014026" y="697259"/>
            <a:ext cx="1563558" cy="21874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 algn="r"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E</a:t>
            </a:r>
            <a:r>
              <a:rPr lang="en-NO" sz="1200" kern="100" dirty="0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-post</a:t>
            </a:r>
            <a:endParaRPr lang="en-NO" sz="2000" kern="1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402" name="Rectangle 401">
            <a:extLst>
              <a:ext uri="{FF2B5EF4-FFF2-40B4-BE49-F238E27FC236}">
                <a16:creationId xmlns:a16="http://schemas.microsoft.com/office/drawing/2014/main" id="{99B3FA80-258A-43A6-5FF1-2B291CDEBDD9}"/>
              </a:ext>
            </a:extLst>
          </p:cNvPr>
          <p:cNvSpPr/>
          <p:nvPr/>
        </p:nvSpPr>
        <p:spPr>
          <a:xfrm>
            <a:off x="4521201" y="965371"/>
            <a:ext cx="2056384" cy="24621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 algn="r"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 err="1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Webbplats</a:t>
            </a:r>
            <a:endParaRPr lang="en-NO" sz="2000" kern="1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403" name="Rectangle 402">
            <a:extLst>
              <a:ext uri="{FF2B5EF4-FFF2-40B4-BE49-F238E27FC236}">
                <a16:creationId xmlns:a16="http://schemas.microsoft.com/office/drawing/2014/main" id="{8E7C5F93-86B1-858C-E52D-DD940A205976}"/>
              </a:ext>
            </a:extLst>
          </p:cNvPr>
          <p:cNvSpPr/>
          <p:nvPr/>
        </p:nvSpPr>
        <p:spPr>
          <a:xfrm>
            <a:off x="5014026" y="1244568"/>
            <a:ext cx="1563559" cy="30387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 algn="r"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 err="1">
                <a:solidFill>
                  <a:srgbClr val="FFFFFF"/>
                </a:solidFill>
                <a:effectLst/>
                <a:latin typeface="Barlow" pitchFamily="2" charset="77"/>
                <a:ea typeface="Aptos" panose="020B0004020202020204" pitchFamily="34" charset="0"/>
                <a:cs typeface="Aptos" panose="020B0004020202020204" pitchFamily="34" charset="0"/>
              </a:rPr>
              <a:t>Telefonnummer</a:t>
            </a:r>
            <a:endParaRPr lang="en-NO" sz="2000" kern="1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405" name="TextBox 404">
            <a:extLst>
              <a:ext uri="{FF2B5EF4-FFF2-40B4-BE49-F238E27FC236}">
                <a16:creationId xmlns:a16="http://schemas.microsoft.com/office/drawing/2014/main" id="{36FA4A5F-7CBC-E294-225D-F028E5B89DEC}"/>
              </a:ext>
            </a:extLst>
          </p:cNvPr>
          <p:cNvSpPr txBox="1"/>
          <p:nvPr/>
        </p:nvSpPr>
        <p:spPr>
          <a:xfrm>
            <a:off x="1374120" y="2154731"/>
            <a:ext cx="45809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Installation </a:t>
            </a:r>
            <a:r>
              <a:rPr lang="en-GB" sz="20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och</a:t>
            </a:r>
            <a:r>
              <a:rPr lang="en-GB" sz="20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 drift </a:t>
            </a:r>
            <a:r>
              <a:rPr lang="en-GB" sz="20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av</a:t>
            </a:r>
            <a:r>
              <a:rPr lang="en-GB" sz="20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laddsystem</a:t>
            </a:r>
            <a:endParaRPr lang="en-NO" sz="2000" dirty="0">
              <a:latin typeface="Barlow" pitchFamily="2" charset="77"/>
            </a:endParaRPr>
          </a:p>
        </p:txBody>
      </p:sp>
      <p:pic>
        <p:nvPicPr>
          <p:cNvPr id="414" name="Picture 413">
            <a:extLst>
              <a:ext uri="{FF2B5EF4-FFF2-40B4-BE49-F238E27FC236}">
                <a16:creationId xmlns:a16="http://schemas.microsoft.com/office/drawing/2014/main" id="{A63DBA4F-564E-1AB8-08B1-DEC84BF67FA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4" r="11942"/>
          <a:stretch/>
        </p:blipFill>
        <p:spPr>
          <a:xfrm>
            <a:off x="3664585" y="3271786"/>
            <a:ext cx="3193415" cy="2293620"/>
          </a:xfrm>
          <a:prstGeom prst="rect">
            <a:avLst/>
          </a:prstGeom>
        </p:spPr>
      </p:pic>
      <p:sp>
        <p:nvSpPr>
          <p:cNvPr id="415" name="TextBox 414">
            <a:extLst>
              <a:ext uri="{FF2B5EF4-FFF2-40B4-BE49-F238E27FC236}">
                <a16:creationId xmlns:a16="http://schemas.microsoft.com/office/drawing/2014/main" id="{1F930455-B167-8B24-BF8E-8CF100EDD6B3}"/>
              </a:ext>
            </a:extLst>
          </p:cNvPr>
          <p:cNvSpPr txBox="1"/>
          <p:nvPr/>
        </p:nvSpPr>
        <p:spPr>
          <a:xfrm>
            <a:off x="412554" y="3117898"/>
            <a:ext cx="3429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Installation </a:t>
            </a:r>
            <a:r>
              <a:rPr lang="en-GB" sz="1400" b="1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av</a:t>
            </a:r>
            <a:r>
              <a:rPr lang="en-GB" sz="1400" b="1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laddsystem</a:t>
            </a:r>
            <a:endParaRPr lang="en-NO" sz="1400" b="1" dirty="0">
              <a:latin typeface="Barlow" pitchFamily="2" charset="77"/>
            </a:endParaRP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C74E70FA-A177-BD96-8D70-8DCD3DC022E3}"/>
              </a:ext>
            </a:extLst>
          </p:cNvPr>
          <p:cNvSpPr txBox="1"/>
          <p:nvPr/>
        </p:nvSpPr>
        <p:spPr>
          <a:xfrm>
            <a:off x="412554" y="3593156"/>
            <a:ext cx="30164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Barlow" pitchFamily="2" charset="77"/>
              </a:rPr>
              <a:t>[</a:t>
            </a:r>
            <a:r>
              <a:rPr lang="en-GB" sz="1200" dirty="0" err="1">
                <a:solidFill>
                  <a:srgbClr val="000000"/>
                </a:solidFill>
                <a:latin typeface="Barlow" pitchFamily="2" charset="77"/>
              </a:rPr>
              <a:t>Beskrivning</a:t>
            </a:r>
            <a:r>
              <a:rPr lang="en-GB" sz="1200" dirty="0">
                <a:solidFill>
                  <a:srgbClr val="000000"/>
                </a:solidFill>
                <a:latin typeface="Barlow" pitchFamily="2" charset="77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Barlow" pitchFamily="2" charset="77"/>
              </a:rPr>
              <a:t>av</a:t>
            </a:r>
            <a:r>
              <a:rPr lang="en-GB" sz="1200" dirty="0">
                <a:solidFill>
                  <a:srgbClr val="000000"/>
                </a:solidFill>
                <a:latin typeface="Barlow" pitchFamily="2" charset="77"/>
              </a:rPr>
              <a:t> </a:t>
            </a:r>
            <a:r>
              <a:rPr lang="en-GB" sz="1200" dirty="0" err="1">
                <a:solidFill>
                  <a:srgbClr val="000000"/>
                </a:solidFill>
                <a:latin typeface="Barlow" pitchFamily="2" charset="77"/>
              </a:rPr>
              <a:t>leveransen</a:t>
            </a:r>
            <a:r>
              <a:rPr lang="en-GB" sz="1200" dirty="0">
                <a:solidFill>
                  <a:srgbClr val="000000"/>
                </a:solidFill>
                <a:latin typeface="Barlow" pitchFamily="2" charset="77"/>
              </a:rPr>
              <a:t>]</a:t>
            </a:r>
            <a:endParaRPr lang="en-NO" sz="1200" dirty="0">
              <a:latin typeface="Barlow" pitchFamily="2" charset="77"/>
            </a:endParaRP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6ED6D477-A27D-EEFC-6037-37CE6C1A82F3}"/>
              </a:ext>
            </a:extLst>
          </p:cNvPr>
          <p:cNvSpPr txBox="1"/>
          <p:nvPr/>
        </p:nvSpPr>
        <p:spPr>
          <a:xfrm>
            <a:off x="481531" y="5228369"/>
            <a:ext cx="30164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200" dirty="0">
                <a:solidFill>
                  <a:srgbClr val="000000"/>
                </a:solidFill>
                <a:latin typeface="Barlow" pitchFamily="2" charset="77"/>
              </a:rPr>
              <a:t>Pris				Kr 00,-</a:t>
            </a:r>
            <a:endParaRPr lang="en-NO" sz="1200" dirty="0">
              <a:latin typeface="Barlow" pitchFamily="2" charset="77"/>
            </a:endParaRPr>
          </a:p>
        </p:txBody>
      </p:sp>
      <p:sp>
        <p:nvSpPr>
          <p:cNvPr id="418" name="Rectangle 417">
            <a:extLst>
              <a:ext uri="{FF2B5EF4-FFF2-40B4-BE49-F238E27FC236}">
                <a16:creationId xmlns:a16="http://schemas.microsoft.com/office/drawing/2014/main" id="{994B194F-1484-CA81-E353-D9F1D4CECE18}"/>
              </a:ext>
            </a:extLst>
          </p:cNvPr>
          <p:cNvSpPr/>
          <p:nvPr/>
        </p:nvSpPr>
        <p:spPr>
          <a:xfrm>
            <a:off x="0" y="6037435"/>
            <a:ext cx="6858000" cy="3870154"/>
          </a:xfrm>
          <a:prstGeom prst="rect">
            <a:avLst/>
          </a:prstGeom>
          <a:solidFill>
            <a:srgbClr val="E6F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764F5B4E-3E2D-B080-3EFC-8D426470FA77}"/>
              </a:ext>
            </a:extLst>
          </p:cNvPr>
          <p:cNvSpPr txBox="1"/>
          <p:nvPr/>
        </p:nvSpPr>
        <p:spPr>
          <a:xfrm>
            <a:off x="4089120" y="6739846"/>
            <a:ext cx="24550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400" b="1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Drift av laddsystem</a:t>
            </a:r>
            <a:endParaRPr lang="en-NO" sz="1400" b="1" dirty="0">
              <a:latin typeface="Barlow" pitchFamily="2" charset="77"/>
            </a:endParaRPr>
          </a:p>
        </p:txBody>
      </p:sp>
      <p:sp>
        <p:nvSpPr>
          <p:cNvPr id="420" name="TextBox 419">
            <a:extLst>
              <a:ext uri="{FF2B5EF4-FFF2-40B4-BE49-F238E27FC236}">
                <a16:creationId xmlns:a16="http://schemas.microsoft.com/office/drawing/2014/main" id="{C9D0F9B3-80B8-9446-FA38-6E4A83656E72}"/>
              </a:ext>
            </a:extLst>
          </p:cNvPr>
          <p:cNvSpPr txBox="1"/>
          <p:nvPr/>
        </p:nvSpPr>
        <p:spPr>
          <a:xfrm>
            <a:off x="3860016" y="7199473"/>
            <a:ext cx="28416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Styrsystem</a:t>
            </a:r>
            <a:r>
              <a:rPr lang="en-GB" sz="12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från</a:t>
            </a:r>
            <a:r>
              <a:rPr lang="en-GB" sz="12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 CURRENT för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automatiserad</a:t>
            </a:r>
            <a:r>
              <a:rPr lang="en-GB" sz="12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 drift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av</a:t>
            </a:r>
            <a:r>
              <a:rPr lang="en-GB" sz="12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laddarna</a:t>
            </a:r>
            <a:endParaRPr lang="en-GB" sz="12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Automatiserad</a:t>
            </a:r>
            <a:r>
              <a:rPr lang="en-GB" sz="12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betalningslösning</a:t>
            </a:r>
            <a:endParaRPr lang="en-GB" sz="12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Spotpris</a:t>
            </a:r>
            <a:r>
              <a:rPr lang="en-GB" sz="12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timme</a:t>
            </a:r>
            <a:r>
              <a:rPr lang="en-GB" sz="12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-för-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timme</a:t>
            </a:r>
            <a:r>
              <a:rPr lang="en-GB" sz="12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och</a:t>
            </a:r>
            <a:r>
              <a:rPr lang="en-GB" sz="12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 </a:t>
            </a:r>
            <a:r>
              <a:rPr lang="en-GB" sz="1200" dirty="0" err="1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lastbalansering</a:t>
            </a:r>
            <a:endParaRPr lang="en-GB" sz="1200" dirty="0">
              <a:solidFill>
                <a:srgbClr val="000000"/>
              </a:solidFill>
              <a:effectLst/>
              <a:latin typeface="Barlow" pitchFamily="2" charset="77"/>
              <a:ea typeface="Aptos Display" panose="020B0004020202020204" pitchFamily="34" charset="0"/>
              <a:cs typeface="Aptos Display" panose="020B00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effectLst/>
                <a:latin typeface="Barlow" pitchFamily="2" charset="77"/>
                <a:ea typeface="Aptos Display" panose="020B0004020202020204" pitchFamily="34" charset="0"/>
                <a:cs typeface="Aptos Display" panose="020B0004020202020204" pitchFamily="34" charset="0"/>
              </a:rPr>
              <a:t>Support (07:00-23:00)</a:t>
            </a:r>
            <a:endParaRPr lang="en-NO" sz="1200" dirty="0">
              <a:latin typeface="Barlow" pitchFamily="2" charset="77"/>
            </a:endParaRPr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054092D0-AEDA-31E1-0FE1-27041ECBF7A5}"/>
              </a:ext>
            </a:extLst>
          </p:cNvPr>
          <p:cNvSpPr txBox="1"/>
          <p:nvPr/>
        </p:nvSpPr>
        <p:spPr>
          <a:xfrm>
            <a:off x="4089120" y="8610254"/>
            <a:ext cx="26125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O" sz="1200" dirty="0">
                <a:solidFill>
                  <a:srgbClr val="000000"/>
                </a:solidFill>
                <a:latin typeface="Barlow" pitchFamily="2" charset="77"/>
              </a:rPr>
              <a:t>Pris				Kr 00,-</a:t>
            </a:r>
            <a:endParaRPr lang="en-NO" sz="1200" dirty="0">
              <a:latin typeface="Barlow" pitchFamily="2" charset="77"/>
            </a:endParaRPr>
          </a:p>
        </p:txBody>
      </p:sp>
      <p:pic>
        <p:nvPicPr>
          <p:cNvPr id="422" name="Picture 421">
            <a:extLst>
              <a:ext uri="{FF2B5EF4-FFF2-40B4-BE49-F238E27FC236}">
                <a16:creationId xmlns:a16="http://schemas.microsoft.com/office/drawing/2014/main" id="{30DF3E12-E115-F64A-BE90-8BC25E64A79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817712" y="6912071"/>
            <a:ext cx="2841607" cy="2319215"/>
          </a:xfrm>
          <a:prstGeom prst="rect">
            <a:avLst/>
          </a:prstGeom>
        </p:spPr>
      </p:pic>
      <p:sp>
        <p:nvSpPr>
          <p:cNvPr id="423" name="Rectangle 422">
            <a:extLst>
              <a:ext uri="{FF2B5EF4-FFF2-40B4-BE49-F238E27FC236}">
                <a16:creationId xmlns:a16="http://schemas.microsoft.com/office/drawing/2014/main" id="{00E9EA73-60B9-EAE7-561F-9B0A9C0FE641}"/>
              </a:ext>
            </a:extLst>
          </p:cNvPr>
          <p:cNvSpPr/>
          <p:nvPr/>
        </p:nvSpPr>
        <p:spPr>
          <a:xfrm>
            <a:off x="141649" y="9575319"/>
            <a:ext cx="5526405" cy="22288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marL="490220">
              <a:lnSpc>
                <a:spcPct val="107000"/>
              </a:lnSpc>
              <a:spcAft>
                <a:spcPts val="800"/>
              </a:spcAft>
            </a:pPr>
            <a:r>
              <a:rPr lang="en-GB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*</a:t>
            </a:r>
            <a:r>
              <a:rPr lang="en-GB" sz="1050" kern="100" dirty="0" err="1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Användarna</a:t>
            </a:r>
            <a:r>
              <a:rPr lang="en-GB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 </a:t>
            </a:r>
            <a:r>
              <a:rPr lang="en-GB" sz="1050" kern="100" dirty="0" err="1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betalar</a:t>
            </a:r>
            <a:r>
              <a:rPr lang="en-GB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 </a:t>
            </a:r>
            <a:r>
              <a:rPr lang="en-GB" sz="1050" kern="100" dirty="0" err="1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en</a:t>
            </a:r>
            <a:r>
              <a:rPr lang="en-GB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 </a:t>
            </a:r>
            <a:r>
              <a:rPr lang="en-GB" sz="1050" kern="100" dirty="0" err="1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transaktionsavgift</a:t>
            </a:r>
            <a:r>
              <a:rPr lang="en-GB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 </a:t>
            </a:r>
            <a:r>
              <a:rPr lang="en-GB" sz="1050" kern="100" dirty="0" err="1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på</a:t>
            </a:r>
            <a:r>
              <a:rPr lang="en-GB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 8% </a:t>
            </a:r>
            <a:r>
              <a:rPr lang="en-GB" sz="1050" kern="100" dirty="0" err="1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som</a:t>
            </a:r>
            <a:r>
              <a:rPr lang="en-GB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 </a:t>
            </a:r>
            <a:r>
              <a:rPr lang="en-GB" sz="1050" kern="100" dirty="0" err="1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en</a:t>
            </a:r>
            <a:r>
              <a:rPr lang="en-GB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 del </a:t>
            </a:r>
            <a:r>
              <a:rPr lang="en-GB" sz="1050" kern="100" dirty="0" err="1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av</a:t>
            </a:r>
            <a:r>
              <a:rPr lang="en-GB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 </a:t>
            </a:r>
            <a:r>
              <a:rPr lang="en-GB" sz="1050" kern="100" dirty="0" err="1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laddpriset</a:t>
            </a:r>
            <a:r>
              <a:rPr lang="en-GB" sz="1050" kern="100" dirty="0">
                <a:solidFill>
                  <a:srgbClr val="7E7E7E"/>
                </a:solidFill>
                <a:effectLst/>
                <a:latin typeface="Barlow" pitchFamily="2" charset="77"/>
                <a:ea typeface="Barlow" pitchFamily="2" charset="77"/>
                <a:cs typeface="Barlow" pitchFamily="2" charset="77"/>
              </a:rPr>
              <a:t>..</a:t>
            </a:r>
            <a:endParaRPr lang="en-NO" sz="2000" kern="100" dirty="0">
              <a:solidFill>
                <a:srgbClr val="000000"/>
              </a:solidFill>
              <a:effectLst/>
              <a:latin typeface="Aptos Display" panose="020B0004020202020204" pitchFamily="34" charset="0"/>
              <a:ea typeface="Aptos Display" panose="020B0004020202020204" pitchFamily="34" charset="0"/>
              <a:cs typeface="Aptos Display" panose="020B00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2D8EE-D645-CE92-B7A6-6C21650AE8F7}"/>
              </a:ext>
            </a:extLst>
          </p:cNvPr>
          <p:cNvSpPr txBox="1"/>
          <p:nvPr/>
        </p:nvSpPr>
        <p:spPr>
          <a:xfrm>
            <a:off x="4084076" y="8844319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latin typeface="Barlow" pitchFamily="2" charset="77"/>
                <a:ea typeface="+mn-lt"/>
                <a:cs typeface="+mn-lt"/>
              </a:rPr>
              <a:t>Per </a:t>
            </a:r>
            <a:r>
              <a:rPr lang="en-US" sz="1000" dirty="0" err="1">
                <a:latin typeface="Barlow" pitchFamily="2" charset="77"/>
                <a:ea typeface="+mn-lt"/>
                <a:cs typeface="+mn-lt"/>
              </a:rPr>
              <a:t>laddpunkt</a:t>
            </a:r>
            <a:r>
              <a:rPr lang="en-US" sz="1000" dirty="0">
                <a:latin typeface="Barlow" pitchFamily="2" charset="77"/>
                <a:ea typeface="+mn-lt"/>
                <a:cs typeface="+mn-lt"/>
              </a:rPr>
              <a:t>/</a:t>
            </a:r>
            <a:r>
              <a:rPr lang="en-US" sz="1000" dirty="0" err="1">
                <a:latin typeface="Barlow" pitchFamily="2" charset="77"/>
                <a:ea typeface="+mn-lt"/>
                <a:cs typeface="+mn-lt"/>
              </a:rPr>
              <a:t>månad</a:t>
            </a:r>
            <a:endParaRPr lang="en-US" dirty="0" err="1">
              <a:latin typeface="Barlow" pitchFamily="2" charset="77"/>
            </a:endParaRPr>
          </a:p>
        </p:txBody>
      </p:sp>
      <p:pic>
        <p:nvPicPr>
          <p:cNvPr id="6" name="Picture 5" descr="A black and green logo&#10;&#10;Description automatically generated">
            <a:extLst>
              <a:ext uri="{FF2B5EF4-FFF2-40B4-BE49-F238E27FC236}">
                <a16:creationId xmlns:a16="http://schemas.microsoft.com/office/drawing/2014/main" id="{B1095B08-DAC6-F566-8B7A-E1BDEA776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554" y="6250859"/>
            <a:ext cx="1089675" cy="1982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762C41-9448-2A45-9257-316BA1ADDF9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55320" y="284714"/>
            <a:ext cx="1288655" cy="119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25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15E2A4-AEED-43CB-9678-7CB5D2535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7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24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13C246-1E20-E8A9-3397-0F07C3B41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804"/>
            <a:ext cx="6858000" cy="97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09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52EC53C6B484DA532F7EA4B36DD20" ma:contentTypeVersion="14" ma:contentTypeDescription="Create a new document." ma:contentTypeScope="" ma:versionID="4826e4329c2bea0c60cdb87df91cd7a6">
  <xsd:schema xmlns:xsd="http://www.w3.org/2001/XMLSchema" xmlns:xs="http://www.w3.org/2001/XMLSchema" xmlns:p="http://schemas.microsoft.com/office/2006/metadata/properties" xmlns:ns2="6b9f6e23-8bea-4e57-9192-b8c7e218a494" xmlns:ns3="1d7cf775-6ec5-400e-888d-c770f479f963" targetNamespace="http://schemas.microsoft.com/office/2006/metadata/properties" ma:root="true" ma:fieldsID="b51bf2a92f092be7c1ce8f8ee7a4719f" ns2:_="" ns3:_="">
    <xsd:import namespace="6b9f6e23-8bea-4e57-9192-b8c7e218a494"/>
    <xsd:import namespace="1d7cf775-6ec5-400e-888d-c770f479f9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9f6e23-8bea-4e57-9192-b8c7e218a4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dcb0a2c-e9d1-4486-82ef-dde00d7f32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7cf775-6ec5-400e-888d-c770f479f963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d07b3ccb-eddd-4f15-aa11-24ca89764d9f}" ma:internalName="TaxCatchAll" ma:showField="CatchAllData" ma:web="1d7cf775-6ec5-400e-888d-c770f479f9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7cf775-6ec5-400e-888d-c770f479f963" xsi:nil="true"/>
    <lcf76f155ced4ddcb4097134ff3c332f xmlns="6b9f6e23-8bea-4e57-9192-b8c7e218a4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1FD8C0-C22D-48FC-89FF-532C4B2BAE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9f6e23-8bea-4e57-9192-b8c7e218a494"/>
    <ds:schemaRef ds:uri="1d7cf775-6ec5-400e-888d-c770f479f9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FA3BC1-6057-42D2-9D32-CC071747CD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0BEB6E-0AA7-49AE-A5E0-D68969A2F297}">
  <ds:schemaRefs>
    <ds:schemaRef ds:uri="6b9f6e23-8bea-4e57-9192-b8c7e218a494"/>
    <ds:schemaRef ds:uri="http://schemas.microsoft.com/office/infopath/2007/PartnerControls"/>
    <ds:schemaRef ds:uri="1d7cf775-6ec5-400e-888d-c770f479f963"/>
    <ds:schemaRef ds:uri="http://purl.org/dc/terms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</TotalTime>
  <Words>75</Words>
  <Application>Microsoft Macintosh PowerPoint</Application>
  <PresentationFormat>Custom</PresentationFormat>
  <Paragraphs>17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Barlow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Marte Fougner Wang</dc:creator>
  <cp:lastModifiedBy>Marte Fougner Wang</cp:lastModifiedBy>
  <cp:revision>16</cp:revision>
  <dcterms:created xsi:type="dcterms:W3CDTF">2024-06-26T07:36:30Z</dcterms:created>
  <dcterms:modified xsi:type="dcterms:W3CDTF">2024-07-08T10:58:44Z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0x010100B8C52EC53C6B484DA532F7EA4B36DD20</vt:lpwstr>
  </property>
  <property fmtid="{D5CDD505-2E9C-101B-9397-08002B2CF9AE}" pid="3" name="MediaServiceImageTags">
    <vt:lpwstr/>
  </property>
</Properties>
</file>