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8"/>
  </p:notesMasterIdLst>
  <p:sldIdLst>
    <p:sldId id="289" r:id="rId5"/>
    <p:sldId id="290" r:id="rId6"/>
    <p:sldId id="286" r:id="rId7"/>
  </p:sldIdLst>
  <p:sldSz cx="6858000" cy="9907588"/>
  <p:notesSz cx="6858000" cy="9144000"/>
  <p:embeddedFontLst>
    <p:embeddedFont>
      <p:font typeface="Barlow" panose="00000500000000000000" pitchFamily="2" charset="0"/>
      <p:regular r:id="rId9"/>
      <p:bold r:id="rId10"/>
      <p:italic r:id="rId11"/>
      <p:boldItalic r:id="rId12"/>
    </p:embeddedFont>
    <p:embeddedFont>
      <p:font typeface="Barlow Light" panose="00000400000000000000" pitchFamily="2" charset="0"/>
      <p:regular r:id="rId13"/>
      <p:italic r:id="rId14"/>
    </p:embeddedFont>
    <p:embeddedFont>
      <p:font typeface="Barlow Regular" panose="00000500000000000000" pitchFamily="2" charset="0"/>
      <p:regular r:id="rId15"/>
      <p:bold r:id="rId16"/>
      <p:italic r:id="rId17"/>
      <p:boldItalic r:id="rId18"/>
    </p:embeddedFont>
    <p:embeddedFont>
      <p:font typeface="Barlow SemiBold" panose="000007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0E4"/>
    <a:srgbClr val="274C3C"/>
    <a:srgbClr val="03332F"/>
    <a:srgbClr val="03332E"/>
    <a:srgbClr val="F3F8F2"/>
    <a:srgbClr val="F04453"/>
    <a:srgbClr val="043330"/>
    <a:srgbClr val="009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FD606-3A83-445D-8883-9281E7AE33CF}" v="2" dt="2024-09-17T08:25:13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0"/>
    <p:restoredTop sz="94858"/>
  </p:normalViewPr>
  <p:slideViewPr>
    <p:cSldViewPr snapToGrid="0">
      <p:cViewPr varScale="1">
        <p:scale>
          <a:sx n="88" d="100"/>
          <a:sy n="88" d="100"/>
        </p:scale>
        <p:origin x="4104" y="69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472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Stordahl" userId="90c64c50-79e0-4677-881c-9796186af97c" providerId="ADAL" clId="{0EBFD606-3A83-445D-8883-9281E7AE33CF}"/>
    <pc:docChg chg="modSld">
      <pc:chgData name="Emil Stordahl" userId="90c64c50-79e0-4677-881c-9796186af97c" providerId="ADAL" clId="{0EBFD606-3A83-445D-8883-9281E7AE33CF}" dt="2024-09-17T08:25:23.206" v="19" actId="14100"/>
      <pc:docMkLst>
        <pc:docMk/>
      </pc:docMkLst>
      <pc:sldChg chg="addSp delSp modSp mod">
        <pc:chgData name="Emil Stordahl" userId="90c64c50-79e0-4677-881c-9796186af97c" providerId="ADAL" clId="{0EBFD606-3A83-445D-8883-9281E7AE33CF}" dt="2024-09-17T08:25:23.206" v="19" actId="14100"/>
        <pc:sldMkLst>
          <pc:docMk/>
          <pc:sldMk cId="2377487671" sldId="289"/>
        </pc:sldMkLst>
        <pc:spChg chg="add mod">
          <ac:chgData name="Emil Stordahl" userId="90c64c50-79e0-4677-881c-9796186af97c" providerId="ADAL" clId="{0EBFD606-3A83-445D-8883-9281E7AE33CF}" dt="2024-09-17T08:25:23.206" v="19" actId="14100"/>
          <ac:spMkLst>
            <pc:docMk/>
            <pc:sldMk cId="2377487671" sldId="289"/>
            <ac:spMk id="3" creationId="{CBAB407A-E9CB-B55D-107E-9C94E8542F81}"/>
          </ac:spMkLst>
        </pc:spChg>
        <pc:picChg chg="del">
          <ac:chgData name="Emil Stordahl" userId="90c64c50-79e0-4677-881c-9796186af97c" providerId="ADAL" clId="{0EBFD606-3A83-445D-8883-9281E7AE33CF}" dt="2024-09-17T08:25:00.451" v="0" actId="478"/>
          <ac:picMkLst>
            <pc:docMk/>
            <pc:sldMk cId="2377487671" sldId="289"/>
            <ac:picMk id="2" creationId="{FCB83115-E0B1-B892-E6AF-6C39184D80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42505" y="685800"/>
            <a:ext cx="2373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66348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3138" y="685800"/>
            <a:ext cx="23733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37891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219850"/>
            <a:ext cx="3000000" cy="6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219850"/>
            <a:ext cx="3000000" cy="6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1070174"/>
            <a:ext cx="2106000" cy="14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676591"/>
            <a:ext cx="2106000" cy="6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67061"/>
            <a:ext cx="4776000" cy="78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41"/>
            <a:ext cx="3429000" cy="990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375291"/>
            <a:ext cx="3033900" cy="28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5399169"/>
            <a:ext cx="3033900" cy="23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394684"/>
            <a:ext cx="2877900" cy="71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8148761"/>
            <a:ext cx="4499100" cy="11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2130573"/>
            <a:ext cx="6390300" cy="37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6071687"/>
            <a:ext cx="6390300" cy="2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89"/>
            <a:ext cx="5915025" cy="8464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89238-FBDB-278F-45D5-9A1EDA057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561806"/>
            <a:ext cx="6858000" cy="3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219850"/>
            <a:ext cx="6390300" cy="6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xxxxxx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phone&#10;&#10;Description automatically generated">
            <a:extLst>
              <a:ext uri="{FF2B5EF4-FFF2-40B4-BE49-F238E27FC236}">
                <a16:creationId xmlns:a16="http://schemas.microsoft.com/office/drawing/2014/main" id="{993A762E-2499-1C18-AB0C-C8B12903F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8" y="0"/>
            <a:ext cx="6916208" cy="990758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E150BE3-FECC-919B-4853-FC5A06AC3776}"/>
              </a:ext>
            </a:extLst>
          </p:cNvPr>
          <p:cNvSpPr txBox="1"/>
          <p:nvPr/>
        </p:nvSpPr>
        <p:spPr>
          <a:xfrm>
            <a:off x="3577234" y="7041961"/>
            <a:ext cx="3128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 err="1">
                <a:solidFill>
                  <a:schemeClr val="bg1"/>
                </a:solidFill>
                <a:effectLst/>
                <a:latin typeface="Barlow SemiBold" pitchFamily="2" charset="77"/>
              </a:rPr>
              <a:t>Laddsystem</a:t>
            </a:r>
            <a:r>
              <a:rPr lang="en-GB" sz="1800" b="1" dirty="0">
                <a:solidFill>
                  <a:schemeClr val="bg1"/>
                </a:solidFill>
                <a:effectLst/>
                <a:latin typeface="Barlow SemiBold" pitchFamily="2" charset="77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effectLst/>
                <a:latin typeface="Barlow SemiBold" pitchFamily="2" charset="77"/>
              </a:rPr>
              <a:t>från</a:t>
            </a:r>
            <a:r>
              <a:rPr lang="en-GB" sz="1800" b="1" dirty="0">
                <a:solidFill>
                  <a:schemeClr val="bg1"/>
                </a:solidFill>
                <a:effectLst/>
                <a:latin typeface="Barlow SemiBold" pitchFamily="2" charset="77"/>
              </a:rPr>
              <a:t> CURRENT</a:t>
            </a:r>
            <a:endParaRPr lang="en-NO" sz="1800" b="1" dirty="0">
              <a:solidFill>
                <a:schemeClr val="bg1"/>
              </a:solidFill>
              <a:latin typeface="Barlow SemiBold" pitchFamily="2" charset="77"/>
            </a:endParaRPr>
          </a:p>
        </p:txBody>
      </p:sp>
      <p:sp>
        <p:nvSpPr>
          <p:cNvPr id="32" name="Text 23">
            <a:extLst>
              <a:ext uri="{FF2B5EF4-FFF2-40B4-BE49-F238E27FC236}">
                <a16:creationId xmlns:a16="http://schemas.microsoft.com/office/drawing/2014/main" id="{6E6F2D2E-1BB1-529A-D2C9-B1B77C4C2C36}"/>
              </a:ext>
            </a:extLst>
          </p:cNvPr>
          <p:cNvSpPr/>
          <p:nvPr/>
        </p:nvSpPr>
        <p:spPr>
          <a:xfrm>
            <a:off x="3750596" y="9027318"/>
            <a:ext cx="2143125" cy="252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800"/>
              </a:lnSpc>
            </a:pPr>
            <a:r>
              <a:rPr lang="sv-SE" sz="1600" b="1" dirty="0">
                <a:solidFill>
                  <a:schemeClr val="bg1"/>
                </a:solidFill>
                <a:latin typeface="Barlow" pitchFamily="2" charset="77"/>
              </a:rPr>
              <a:t>Pris exkl. moms: xx,-</a:t>
            </a:r>
          </a:p>
        </p:txBody>
      </p:sp>
      <p:sp>
        <p:nvSpPr>
          <p:cNvPr id="33" name="Text 24">
            <a:extLst>
              <a:ext uri="{FF2B5EF4-FFF2-40B4-BE49-F238E27FC236}">
                <a16:creationId xmlns:a16="http://schemas.microsoft.com/office/drawing/2014/main" id="{D91C1A5A-2459-23EC-36C3-F3378AB67A84}"/>
              </a:ext>
            </a:extLst>
          </p:cNvPr>
          <p:cNvSpPr/>
          <p:nvPr/>
        </p:nvSpPr>
        <p:spPr>
          <a:xfrm>
            <a:off x="3750596" y="9266916"/>
            <a:ext cx="162877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620"/>
              </a:lnSpc>
            </a:pPr>
            <a:r>
              <a:rPr lang="sv-SE" sz="1050" b="0" i="0" dirty="0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per laddpunkt/månad:</a:t>
            </a:r>
            <a:endParaRPr lang="sv-SE" sz="1050" dirty="0">
              <a:solidFill>
                <a:schemeClr val="bg1"/>
              </a:solidFill>
              <a:latin typeface="Barlow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E7C7BA-64B9-FE28-FD45-E8FC76ECF159}"/>
              </a:ext>
            </a:extLst>
          </p:cNvPr>
          <p:cNvSpPr txBox="1"/>
          <p:nvPr/>
        </p:nvSpPr>
        <p:spPr>
          <a:xfrm>
            <a:off x="3577234" y="7318482"/>
            <a:ext cx="2028825" cy="293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</a:pPr>
            <a:r>
              <a:rPr lang="sv-SE" sz="1100" dirty="0">
                <a:solidFill>
                  <a:schemeClr val="bg1"/>
                </a:solidFill>
                <a:latin typeface="Barlow Light" pitchFamily="2" charset="77"/>
                <a:ea typeface="Barlow SemiBold" pitchFamily="34" charset="-122"/>
                <a:cs typeface="Barlow SemiBold" pitchFamily="34" charset="-120"/>
              </a:rPr>
              <a:t>Standard abonnemang</a:t>
            </a:r>
            <a:endParaRPr lang="sv-SE" sz="1100" dirty="0">
              <a:solidFill>
                <a:schemeClr val="bg1"/>
              </a:solidFill>
              <a:latin typeface="Barlow Light" pitchFamily="2" charset="77"/>
            </a:endParaRPr>
          </a:p>
        </p:txBody>
      </p:sp>
      <p:sp>
        <p:nvSpPr>
          <p:cNvPr id="47" name="Text 9">
            <a:extLst>
              <a:ext uri="{FF2B5EF4-FFF2-40B4-BE49-F238E27FC236}">
                <a16:creationId xmlns:a16="http://schemas.microsoft.com/office/drawing/2014/main" id="{FD93846D-A618-8038-819B-E00F78E67C7C}"/>
              </a:ext>
            </a:extLst>
          </p:cNvPr>
          <p:cNvSpPr/>
          <p:nvPr/>
        </p:nvSpPr>
        <p:spPr>
          <a:xfrm>
            <a:off x="418036" y="2819447"/>
            <a:ext cx="2808512" cy="224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800"/>
              </a:lnSpc>
            </a:pPr>
            <a:r>
              <a:rPr lang="sv-SE" sz="1800" b="1" dirty="0">
                <a:solidFill>
                  <a:schemeClr val="tx1"/>
                </a:solidFill>
                <a:latin typeface="Barlow SemiBold" pitchFamily="2" charset="77"/>
                <a:ea typeface="Barlow SemiBold" pitchFamily="34" charset="-122"/>
                <a:cs typeface="Barlow SemiBold" pitchFamily="34" charset="-120"/>
              </a:rPr>
              <a:t>Installation från XXXXX</a:t>
            </a:r>
            <a:endParaRPr lang="sv-SE" sz="1800" b="1" dirty="0">
              <a:solidFill>
                <a:schemeClr val="tx1"/>
              </a:solidFill>
              <a:latin typeface="Barlow SemiBold" pitchFamily="2" charset="77"/>
            </a:endParaRPr>
          </a:p>
        </p:txBody>
      </p:sp>
      <p:sp>
        <p:nvSpPr>
          <p:cNvPr id="48" name="Text 10">
            <a:extLst>
              <a:ext uri="{FF2B5EF4-FFF2-40B4-BE49-F238E27FC236}">
                <a16:creationId xmlns:a16="http://schemas.microsoft.com/office/drawing/2014/main" id="{C8A146AF-288A-CA05-0D3B-98D785B37C51}"/>
              </a:ext>
            </a:extLst>
          </p:cNvPr>
          <p:cNvSpPr/>
          <p:nvPr/>
        </p:nvSpPr>
        <p:spPr>
          <a:xfrm>
            <a:off x="418036" y="3311564"/>
            <a:ext cx="242697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Installation av elbilsladdare</a:t>
            </a:r>
          </a:p>
        </p:txBody>
      </p:sp>
      <p:sp>
        <p:nvSpPr>
          <p:cNvPr id="49" name="Text 11">
            <a:extLst>
              <a:ext uri="{FF2B5EF4-FFF2-40B4-BE49-F238E27FC236}">
                <a16:creationId xmlns:a16="http://schemas.microsoft.com/office/drawing/2014/main" id="{36A0D23F-753F-D1DE-37C6-9587718077CE}"/>
              </a:ext>
            </a:extLst>
          </p:cNvPr>
          <p:cNvSpPr/>
          <p:nvPr/>
        </p:nvSpPr>
        <p:spPr>
          <a:xfrm>
            <a:off x="418037" y="3559214"/>
            <a:ext cx="2371724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Garanti efter installation</a:t>
            </a:r>
          </a:p>
        </p:txBody>
      </p:sp>
      <p:sp>
        <p:nvSpPr>
          <p:cNvPr id="50" name="Text 12">
            <a:extLst>
              <a:ext uri="{FF2B5EF4-FFF2-40B4-BE49-F238E27FC236}">
                <a16:creationId xmlns:a16="http://schemas.microsoft.com/office/drawing/2014/main" id="{E7F8175D-AE9F-8340-4855-7552BAAD2342}"/>
              </a:ext>
            </a:extLst>
          </p:cNvPr>
          <p:cNvSpPr/>
          <p:nvPr/>
        </p:nvSpPr>
        <p:spPr>
          <a:xfrm>
            <a:off x="418037" y="3806864"/>
            <a:ext cx="237172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Årlig kontroll och underhåll</a:t>
            </a:r>
          </a:p>
        </p:txBody>
      </p:sp>
      <p:sp>
        <p:nvSpPr>
          <p:cNvPr id="51" name="Text 13">
            <a:extLst>
              <a:ext uri="{FF2B5EF4-FFF2-40B4-BE49-F238E27FC236}">
                <a16:creationId xmlns:a16="http://schemas.microsoft.com/office/drawing/2014/main" id="{70CF68B0-B2D0-AB48-2FA5-A9F6F1A3ED82}"/>
              </a:ext>
            </a:extLst>
          </p:cNvPr>
          <p:cNvSpPr/>
          <p:nvPr/>
        </p:nvSpPr>
        <p:spPr>
          <a:xfrm>
            <a:off x="449932" y="4394772"/>
            <a:ext cx="19621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50"/>
              </a:lnSpc>
            </a:pPr>
            <a:r>
              <a:rPr lang="sv-SE" sz="1600" b="0" i="0" dirty="0">
                <a:solidFill>
                  <a:schemeClr val="tx1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Pris: xx,-</a:t>
            </a:r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3" name="Text 12">
            <a:extLst>
              <a:ext uri="{FF2B5EF4-FFF2-40B4-BE49-F238E27FC236}">
                <a16:creationId xmlns:a16="http://schemas.microsoft.com/office/drawing/2014/main" id="{D26C0CF8-4DFD-49D2-3CC6-3670CBC536AE}"/>
              </a:ext>
            </a:extLst>
          </p:cNvPr>
          <p:cNvSpPr/>
          <p:nvPr/>
        </p:nvSpPr>
        <p:spPr>
          <a:xfrm>
            <a:off x="418036" y="4056913"/>
            <a:ext cx="237172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Projektering</a:t>
            </a:r>
          </a:p>
        </p:txBody>
      </p:sp>
      <p:sp>
        <p:nvSpPr>
          <p:cNvPr id="58" name="Text 10">
            <a:extLst>
              <a:ext uri="{FF2B5EF4-FFF2-40B4-BE49-F238E27FC236}">
                <a16:creationId xmlns:a16="http://schemas.microsoft.com/office/drawing/2014/main" id="{B012E137-9297-CC6E-0936-C1CC00BB925F}"/>
              </a:ext>
            </a:extLst>
          </p:cNvPr>
          <p:cNvSpPr/>
          <p:nvPr/>
        </p:nvSpPr>
        <p:spPr>
          <a:xfrm>
            <a:off x="3678880" y="7803186"/>
            <a:ext cx="242697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Drift- och betalningslösning</a:t>
            </a:r>
          </a:p>
        </p:txBody>
      </p:sp>
      <p:sp>
        <p:nvSpPr>
          <p:cNvPr id="59" name="Text 11">
            <a:extLst>
              <a:ext uri="{FF2B5EF4-FFF2-40B4-BE49-F238E27FC236}">
                <a16:creationId xmlns:a16="http://schemas.microsoft.com/office/drawing/2014/main" id="{C96EA6BB-8CD0-1806-58F8-57CC29462AE2}"/>
              </a:ext>
            </a:extLst>
          </p:cNvPr>
          <p:cNvSpPr/>
          <p:nvPr/>
        </p:nvSpPr>
        <p:spPr>
          <a:xfrm>
            <a:off x="3678881" y="8050836"/>
            <a:ext cx="2371724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Lastbalansering &amp; spotpris</a:t>
            </a:r>
          </a:p>
        </p:txBody>
      </p:sp>
      <p:sp>
        <p:nvSpPr>
          <p:cNvPr id="60" name="Text 12">
            <a:extLst>
              <a:ext uri="{FF2B5EF4-FFF2-40B4-BE49-F238E27FC236}">
                <a16:creationId xmlns:a16="http://schemas.microsoft.com/office/drawing/2014/main" id="{EBC08772-4CE2-9CE0-5A15-48A6F8660CE4}"/>
              </a:ext>
            </a:extLst>
          </p:cNvPr>
          <p:cNvSpPr/>
          <p:nvPr/>
        </p:nvSpPr>
        <p:spPr>
          <a:xfrm>
            <a:off x="3678881" y="8298486"/>
            <a:ext cx="237172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Portal och </a:t>
            </a:r>
            <a:r>
              <a:rPr lang="sv-SE" dirty="0" err="1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app</a:t>
            </a:r>
            <a:endParaRPr lang="sv-SE" dirty="0">
              <a:solidFill>
                <a:schemeClr val="bg1"/>
              </a:solidFill>
              <a:latin typeface="Barlow" pitchFamily="2" charset="77"/>
              <a:ea typeface="Barlow Regular" pitchFamily="34" charset="-122"/>
              <a:cs typeface="Barlow Regular" pitchFamily="34" charset="-120"/>
            </a:endParaRPr>
          </a:p>
        </p:txBody>
      </p:sp>
      <p:sp>
        <p:nvSpPr>
          <p:cNvPr id="61" name="Text 12">
            <a:extLst>
              <a:ext uri="{FF2B5EF4-FFF2-40B4-BE49-F238E27FC236}">
                <a16:creationId xmlns:a16="http://schemas.microsoft.com/office/drawing/2014/main" id="{572AECF6-7B6C-D39A-DE68-34A5CFF42FCC}"/>
              </a:ext>
            </a:extLst>
          </p:cNvPr>
          <p:cNvSpPr/>
          <p:nvPr/>
        </p:nvSpPr>
        <p:spPr>
          <a:xfrm>
            <a:off x="3678880" y="8548535"/>
            <a:ext cx="237172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Slutkundssupport alla dagar </a:t>
            </a:r>
          </a:p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latin typeface="Barlow Regular" pitchFamily="34" charset="0"/>
              <a:ea typeface="Barlow Regular" pitchFamily="34" charset="-122"/>
              <a:cs typeface="Barlow Regular" pitchFamily="34" charset="-120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BAB407A-E9CB-B55D-107E-9C94E8542F81}"/>
              </a:ext>
            </a:extLst>
          </p:cNvPr>
          <p:cNvSpPr txBox="1"/>
          <p:nvPr/>
        </p:nvSpPr>
        <p:spPr>
          <a:xfrm>
            <a:off x="5253019" y="382490"/>
            <a:ext cx="1452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Lägg</a:t>
            </a:r>
            <a:r>
              <a:rPr lang="nb-NO" dirty="0"/>
              <a:t> in din logo</a:t>
            </a:r>
          </a:p>
        </p:txBody>
      </p:sp>
    </p:spTree>
    <p:extLst>
      <p:ext uri="{BB962C8B-B14F-4D97-AF65-F5344CB8AC3E}">
        <p14:creationId xmlns:p14="http://schemas.microsoft.com/office/powerpoint/2010/main" val="237748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3586A-F210-894E-F9F9-68221EC01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phone&#10;&#10;Description automatically generated">
            <a:extLst>
              <a:ext uri="{FF2B5EF4-FFF2-40B4-BE49-F238E27FC236}">
                <a16:creationId xmlns:a16="http://schemas.microsoft.com/office/drawing/2014/main" id="{8C1F7EE5-5709-4000-A1FA-D29060B48B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62"/>
          <a:stretch/>
        </p:blipFill>
        <p:spPr>
          <a:xfrm>
            <a:off x="1" y="-2"/>
            <a:ext cx="6858000" cy="990758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E37C4AC-98A1-1CF4-54FD-F99F03C32A53}"/>
              </a:ext>
            </a:extLst>
          </p:cNvPr>
          <p:cNvSpPr txBox="1"/>
          <p:nvPr/>
        </p:nvSpPr>
        <p:spPr>
          <a:xfrm>
            <a:off x="3577234" y="6739820"/>
            <a:ext cx="3128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 err="1">
                <a:solidFill>
                  <a:schemeClr val="bg1"/>
                </a:solidFill>
                <a:effectLst/>
                <a:latin typeface="Barlow SemiBold" pitchFamily="2" charset="77"/>
              </a:rPr>
              <a:t>Laddsystem</a:t>
            </a:r>
            <a:r>
              <a:rPr lang="en-GB" sz="1800" b="1" dirty="0">
                <a:solidFill>
                  <a:schemeClr val="bg1"/>
                </a:solidFill>
                <a:effectLst/>
                <a:latin typeface="Barlow SemiBold" pitchFamily="2" charset="77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effectLst/>
                <a:latin typeface="Barlow SemiBold" pitchFamily="2" charset="77"/>
              </a:rPr>
              <a:t>från</a:t>
            </a:r>
            <a:r>
              <a:rPr lang="en-GB" sz="1800" b="1" dirty="0">
                <a:solidFill>
                  <a:schemeClr val="bg1"/>
                </a:solidFill>
                <a:effectLst/>
                <a:latin typeface="Barlow SemiBold" pitchFamily="2" charset="77"/>
              </a:rPr>
              <a:t> CURRENT</a:t>
            </a:r>
            <a:endParaRPr lang="en-NO" sz="1800" b="1" dirty="0">
              <a:solidFill>
                <a:schemeClr val="bg1"/>
              </a:solidFill>
              <a:latin typeface="Barlow SemiBold" pitchFamily="2" charset="77"/>
            </a:endParaRPr>
          </a:p>
        </p:txBody>
      </p:sp>
      <p:sp>
        <p:nvSpPr>
          <p:cNvPr id="32" name="Text 23">
            <a:extLst>
              <a:ext uri="{FF2B5EF4-FFF2-40B4-BE49-F238E27FC236}">
                <a16:creationId xmlns:a16="http://schemas.microsoft.com/office/drawing/2014/main" id="{BCFEBB02-B7B7-783E-2B18-77116F6DD331}"/>
              </a:ext>
            </a:extLst>
          </p:cNvPr>
          <p:cNvSpPr/>
          <p:nvPr/>
        </p:nvSpPr>
        <p:spPr>
          <a:xfrm>
            <a:off x="3750596" y="8725177"/>
            <a:ext cx="2143125" cy="252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800"/>
              </a:lnSpc>
            </a:pPr>
            <a:r>
              <a:rPr lang="sv-SE" sz="1600" b="1" dirty="0">
                <a:solidFill>
                  <a:schemeClr val="bg1"/>
                </a:solidFill>
                <a:latin typeface="Barlow" pitchFamily="2" charset="77"/>
              </a:rPr>
              <a:t>Pris exkl. moms: xx,-</a:t>
            </a:r>
          </a:p>
        </p:txBody>
      </p:sp>
      <p:sp>
        <p:nvSpPr>
          <p:cNvPr id="33" name="Text 24">
            <a:extLst>
              <a:ext uri="{FF2B5EF4-FFF2-40B4-BE49-F238E27FC236}">
                <a16:creationId xmlns:a16="http://schemas.microsoft.com/office/drawing/2014/main" id="{F66730FB-AD9B-AAEB-0CB9-9FB0716BF51B}"/>
              </a:ext>
            </a:extLst>
          </p:cNvPr>
          <p:cNvSpPr/>
          <p:nvPr/>
        </p:nvSpPr>
        <p:spPr>
          <a:xfrm>
            <a:off x="3750596" y="8964775"/>
            <a:ext cx="162877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620"/>
              </a:lnSpc>
            </a:pPr>
            <a:r>
              <a:rPr lang="sv-SE" sz="1050" b="0" i="0" dirty="0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per laddpunkt/månad:</a:t>
            </a:r>
            <a:endParaRPr lang="sv-SE" sz="1050" dirty="0">
              <a:solidFill>
                <a:schemeClr val="bg1"/>
              </a:solidFill>
              <a:latin typeface="Barlow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99A86D-69F2-4FC9-A5CA-698C2C67B7B1}"/>
              </a:ext>
            </a:extLst>
          </p:cNvPr>
          <p:cNvSpPr txBox="1"/>
          <p:nvPr/>
        </p:nvSpPr>
        <p:spPr>
          <a:xfrm>
            <a:off x="3577234" y="7016341"/>
            <a:ext cx="2028825" cy="293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</a:pPr>
            <a:r>
              <a:rPr lang="sv-SE" sz="1100" dirty="0">
                <a:solidFill>
                  <a:schemeClr val="bg1"/>
                </a:solidFill>
                <a:latin typeface="Barlow Light" pitchFamily="2" charset="77"/>
                <a:ea typeface="Barlow SemiBold" pitchFamily="34" charset="-122"/>
                <a:cs typeface="Barlow SemiBold" pitchFamily="34" charset="-120"/>
              </a:rPr>
              <a:t>Standard abonnemang</a:t>
            </a:r>
            <a:endParaRPr lang="sv-SE" sz="1100" dirty="0">
              <a:solidFill>
                <a:schemeClr val="bg1"/>
              </a:solidFill>
              <a:latin typeface="Barlow Light" pitchFamily="2" charset="77"/>
            </a:endParaRPr>
          </a:p>
        </p:txBody>
      </p:sp>
      <p:sp>
        <p:nvSpPr>
          <p:cNvPr id="47" name="Text 9">
            <a:extLst>
              <a:ext uri="{FF2B5EF4-FFF2-40B4-BE49-F238E27FC236}">
                <a16:creationId xmlns:a16="http://schemas.microsoft.com/office/drawing/2014/main" id="{7D4B9C77-CB33-E6B3-B3DC-5182B1017273}"/>
              </a:ext>
            </a:extLst>
          </p:cNvPr>
          <p:cNvSpPr/>
          <p:nvPr/>
        </p:nvSpPr>
        <p:spPr>
          <a:xfrm>
            <a:off x="418036" y="2465867"/>
            <a:ext cx="2808512" cy="224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800"/>
              </a:lnSpc>
            </a:pPr>
            <a:r>
              <a:rPr lang="sv-SE" sz="1800" b="1" dirty="0">
                <a:solidFill>
                  <a:schemeClr val="tx1"/>
                </a:solidFill>
                <a:latin typeface="Barlow SemiBold" pitchFamily="2" charset="77"/>
                <a:ea typeface="Barlow SemiBold" pitchFamily="34" charset="-122"/>
                <a:cs typeface="Barlow SemiBold" pitchFamily="34" charset="-120"/>
              </a:rPr>
              <a:t>Installation från XXXXX</a:t>
            </a:r>
            <a:endParaRPr lang="sv-SE" sz="1800" b="1" dirty="0">
              <a:solidFill>
                <a:schemeClr val="tx1"/>
              </a:solidFill>
              <a:latin typeface="Barlow SemiBold" pitchFamily="2" charset="77"/>
            </a:endParaRPr>
          </a:p>
        </p:txBody>
      </p:sp>
      <p:sp>
        <p:nvSpPr>
          <p:cNvPr id="48" name="Text 10">
            <a:extLst>
              <a:ext uri="{FF2B5EF4-FFF2-40B4-BE49-F238E27FC236}">
                <a16:creationId xmlns:a16="http://schemas.microsoft.com/office/drawing/2014/main" id="{E1E97472-B510-0ECF-A082-33D0D297A437}"/>
              </a:ext>
            </a:extLst>
          </p:cNvPr>
          <p:cNvSpPr/>
          <p:nvPr/>
        </p:nvSpPr>
        <p:spPr>
          <a:xfrm>
            <a:off x="455072" y="2936006"/>
            <a:ext cx="242697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Installation av elbilsladdare</a:t>
            </a:r>
          </a:p>
        </p:txBody>
      </p:sp>
      <p:sp>
        <p:nvSpPr>
          <p:cNvPr id="49" name="Text 11">
            <a:extLst>
              <a:ext uri="{FF2B5EF4-FFF2-40B4-BE49-F238E27FC236}">
                <a16:creationId xmlns:a16="http://schemas.microsoft.com/office/drawing/2014/main" id="{E37CAC44-DD8D-A22E-FE6D-C1ADD94659FD}"/>
              </a:ext>
            </a:extLst>
          </p:cNvPr>
          <p:cNvSpPr/>
          <p:nvPr/>
        </p:nvSpPr>
        <p:spPr>
          <a:xfrm>
            <a:off x="455073" y="3183656"/>
            <a:ext cx="2371724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Garanti efter installation</a:t>
            </a:r>
          </a:p>
        </p:txBody>
      </p:sp>
      <p:sp>
        <p:nvSpPr>
          <p:cNvPr id="50" name="Text 12">
            <a:extLst>
              <a:ext uri="{FF2B5EF4-FFF2-40B4-BE49-F238E27FC236}">
                <a16:creationId xmlns:a16="http://schemas.microsoft.com/office/drawing/2014/main" id="{2C939189-CA15-C5DD-7231-01E6B695A630}"/>
              </a:ext>
            </a:extLst>
          </p:cNvPr>
          <p:cNvSpPr/>
          <p:nvPr/>
        </p:nvSpPr>
        <p:spPr>
          <a:xfrm>
            <a:off x="455073" y="3431306"/>
            <a:ext cx="237172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Årlig kontroll och underhåll</a:t>
            </a:r>
          </a:p>
        </p:txBody>
      </p:sp>
      <p:sp>
        <p:nvSpPr>
          <p:cNvPr id="51" name="Text 13">
            <a:extLst>
              <a:ext uri="{FF2B5EF4-FFF2-40B4-BE49-F238E27FC236}">
                <a16:creationId xmlns:a16="http://schemas.microsoft.com/office/drawing/2014/main" id="{4385B158-6A98-3A9A-8583-6122DBD3FB8E}"/>
              </a:ext>
            </a:extLst>
          </p:cNvPr>
          <p:cNvSpPr/>
          <p:nvPr/>
        </p:nvSpPr>
        <p:spPr>
          <a:xfrm>
            <a:off x="486968" y="4019214"/>
            <a:ext cx="19621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50"/>
              </a:lnSpc>
            </a:pPr>
            <a:r>
              <a:rPr lang="sv-SE" sz="1600" b="0" i="0" dirty="0">
                <a:solidFill>
                  <a:schemeClr val="tx1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Pris: xx,-</a:t>
            </a:r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3" name="Text 12">
            <a:extLst>
              <a:ext uri="{FF2B5EF4-FFF2-40B4-BE49-F238E27FC236}">
                <a16:creationId xmlns:a16="http://schemas.microsoft.com/office/drawing/2014/main" id="{BE4E174B-34AA-F523-54C5-FB367B67BDD9}"/>
              </a:ext>
            </a:extLst>
          </p:cNvPr>
          <p:cNvSpPr/>
          <p:nvPr/>
        </p:nvSpPr>
        <p:spPr>
          <a:xfrm>
            <a:off x="455072" y="3681355"/>
            <a:ext cx="237172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Projektering</a:t>
            </a:r>
          </a:p>
        </p:txBody>
      </p:sp>
      <p:sp>
        <p:nvSpPr>
          <p:cNvPr id="58" name="Text 10">
            <a:extLst>
              <a:ext uri="{FF2B5EF4-FFF2-40B4-BE49-F238E27FC236}">
                <a16:creationId xmlns:a16="http://schemas.microsoft.com/office/drawing/2014/main" id="{BB8EAC6B-FF93-40A9-1808-81261BE6C1EF}"/>
              </a:ext>
            </a:extLst>
          </p:cNvPr>
          <p:cNvSpPr/>
          <p:nvPr/>
        </p:nvSpPr>
        <p:spPr>
          <a:xfrm>
            <a:off x="3678880" y="7501045"/>
            <a:ext cx="242697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Drift- och betalningslösning</a:t>
            </a:r>
          </a:p>
        </p:txBody>
      </p:sp>
      <p:sp>
        <p:nvSpPr>
          <p:cNvPr id="59" name="Text 11">
            <a:extLst>
              <a:ext uri="{FF2B5EF4-FFF2-40B4-BE49-F238E27FC236}">
                <a16:creationId xmlns:a16="http://schemas.microsoft.com/office/drawing/2014/main" id="{AA28DE36-6710-D3B1-1BBF-C5C3E312FAE9}"/>
              </a:ext>
            </a:extLst>
          </p:cNvPr>
          <p:cNvSpPr/>
          <p:nvPr/>
        </p:nvSpPr>
        <p:spPr>
          <a:xfrm>
            <a:off x="3678881" y="7748695"/>
            <a:ext cx="2371724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Lastbalansering &amp; spotpris</a:t>
            </a:r>
          </a:p>
        </p:txBody>
      </p:sp>
      <p:sp>
        <p:nvSpPr>
          <p:cNvPr id="60" name="Text 12">
            <a:extLst>
              <a:ext uri="{FF2B5EF4-FFF2-40B4-BE49-F238E27FC236}">
                <a16:creationId xmlns:a16="http://schemas.microsoft.com/office/drawing/2014/main" id="{63F204B5-C4B3-FB38-207D-03B72A764463}"/>
              </a:ext>
            </a:extLst>
          </p:cNvPr>
          <p:cNvSpPr/>
          <p:nvPr/>
        </p:nvSpPr>
        <p:spPr>
          <a:xfrm>
            <a:off x="3678881" y="7996345"/>
            <a:ext cx="237172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Portal och </a:t>
            </a:r>
            <a:r>
              <a:rPr lang="sv-SE" dirty="0" err="1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app</a:t>
            </a:r>
            <a:endParaRPr lang="sv-SE" dirty="0">
              <a:solidFill>
                <a:schemeClr val="bg1"/>
              </a:solidFill>
              <a:latin typeface="Barlow" pitchFamily="2" charset="77"/>
              <a:ea typeface="Barlow Regular" pitchFamily="34" charset="-122"/>
              <a:cs typeface="Barlow Regular" pitchFamily="34" charset="-120"/>
            </a:endParaRPr>
          </a:p>
        </p:txBody>
      </p:sp>
      <p:sp>
        <p:nvSpPr>
          <p:cNvPr id="61" name="Text 12">
            <a:extLst>
              <a:ext uri="{FF2B5EF4-FFF2-40B4-BE49-F238E27FC236}">
                <a16:creationId xmlns:a16="http://schemas.microsoft.com/office/drawing/2014/main" id="{C169E5B6-7A25-FD0F-5845-1ED957285F40}"/>
              </a:ext>
            </a:extLst>
          </p:cNvPr>
          <p:cNvSpPr/>
          <p:nvPr/>
        </p:nvSpPr>
        <p:spPr>
          <a:xfrm>
            <a:off x="3678880" y="8246394"/>
            <a:ext cx="237172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Slutkundssupport alla dagar </a:t>
            </a:r>
          </a:p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latin typeface="Barlow Regular" pitchFamily="34" charset="0"/>
              <a:ea typeface="Barlow Regular" pitchFamily="34" charset="-122"/>
              <a:cs typeface="Barlow Regular" pitchFamily="34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76DB2-E98E-8E96-0C8A-6857106AFEC5}"/>
              </a:ext>
            </a:extLst>
          </p:cNvPr>
          <p:cNvSpPr txBox="1"/>
          <p:nvPr/>
        </p:nvSpPr>
        <p:spPr>
          <a:xfrm>
            <a:off x="158231" y="9536054"/>
            <a:ext cx="64917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 err="1">
                <a:solidFill>
                  <a:schemeClr val="tx1"/>
                </a:solidFill>
                <a:effectLst/>
                <a:latin typeface="Barlow" pitchFamily="2" charset="77"/>
              </a:rPr>
              <a:t>xxxxxxxxxx</a:t>
            </a:r>
            <a:r>
              <a:rPr lang="en-GB" sz="1200" dirty="0">
                <a:solidFill>
                  <a:schemeClr val="tx1"/>
                </a:solidFill>
                <a:effectLst/>
                <a:latin typeface="Barlow" pitchFamily="2" charset="77"/>
              </a:rPr>
              <a:t> AB   |    </a:t>
            </a:r>
            <a:r>
              <a:rPr lang="en-GB" sz="1200" dirty="0" err="1">
                <a:solidFill>
                  <a:schemeClr val="tx1"/>
                </a:solidFill>
                <a:effectLst/>
                <a:latin typeface="Barlow" pitchFamily="2" charset="77"/>
              </a:rPr>
              <a:t>tlf</a:t>
            </a:r>
            <a:r>
              <a:rPr lang="en-GB" sz="1200" dirty="0">
                <a:solidFill>
                  <a:schemeClr val="tx1"/>
                </a:solidFill>
                <a:effectLst/>
                <a:latin typeface="Barlow" pitchFamily="2" charset="77"/>
              </a:rPr>
              <a:t>: </a:t>
            </a:r>
            <a:r>
              <a:rPr lang="en-GB" sz="1200" dirty="0" err="1">
                <a:solidFill>
                  <a:schemeClr val="tx1"/>
                </a:solidFill>
                <a:effectLst/>
                <a:latin typeface="Barlow" pitchFamily="2" charset="77"/>
              </a:rPr>
              <a:t>xxxxxxx</a:t>
            </a:r>
            <a:r>
              <a:rPr lang="en-GB" sz="1200" dirty="0">
                <a:solidFill>
                  <a:schemeClr val="tx1"/>
                </a:solidFill>
                <a:latin typeface="Barlow" pitchFamily="2" charset="77"/>
              </a:rPr>
              <a:t>    |    </a:t>
            </a:r>
            <a:r>
              <a:rPr lang="en-GB" sz="1200" dirty="0">
                <a:solidFill>
                  <a:schemeClr val="tx1"/>
                </a:solidFill>
                <a:latin typeface="Barlow" pitchFamily="2" charset="77"/>
                <a:hlinkClick r:id="rId3"/>
              </a:rPr>
              <a:t>email@xxxxxx.com</a:t>
            </a:r>
            <a:r>
              <a:rPr lang="en-GB" sz="1200" dirty="0">
                <a:solidFill>
                  <a:schemeClr val="tx1"/>
                </a:solidFill>
                <a:latin typeface="Barlow" pitchFamily="2" charset="77"/>
              </a:rPr>
              <a:t>    |     </a:t>
            </a:r>
            <a:r>
              <a:rPr lang="en-GB" sz="1200" dirty="0" err="1">
                <a:solidFill>
                  <a:schemeClr val="tx1"/>
                </a:solidFill>
                <a:latin typeface="Barlow" pitchFamily="2" charset="77"/>
              </a:rPr>
              <a:t>xxxxxxxxxx.com</a:t>
            </a:r>
            <a:endParaRPr lang="en-NO" sz="1200" dirty="0">
              <a:solidFill>
                <a:schemeClr val="tx1"/>
              </a:solidFill>
              <a:latin typeface="Barlow" pitchFamily="2" charset="77"/>
            </a:endParaRPr>
          </a:p>
        </p:txBody>
      </p:sp>
      <p:pic>
        <p:nvPicPr>
          <p:cNvPr id="2" name="Picture 4" descr="Car Charge Sverige AB | Danderyd">
            <a:extLst>
              <a:ext uri="{FF2B5EF4-FFF2-40B4-BE49-F238E27FC236}">
                <a16:creationId xmlns:a16="http://schemas.microsoft.com/office/drawing/2014/main" id="{511A4BFC-B9A9-5479-205E-A67ACF55C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0" b="21860"/>
          <a:stretch/>
        </p:blipFill>
        <p:spPr bwMode="auto">
          <a:xfrm>
            <a:off x="5035626" y="170226"/>
            <a:ext cx="1554489" cy="95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heck_red">
            <a:extLst>
              <a:ext uri="{FF2B5EF4-FFF2-40B4-BE49-F238E27FC236}">
                <a16:creationId xmlns:a16="http://schemas.microsoft.com/office/drawing/2014/main" id="{A44B17E5-28AA-B959-88DF-A83D6BABF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21396-A679-8381-AE8D-C042F4A74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996650" cy="9907588"/>
          </a:xfrm>
          <a:prstGeom prst="rect">
            <a:avLst/>
          </a:prstGeom>
        </p:spPr>
      </p:pic>
      <p:sp>
        <p:nvSpPr>
          <p:cNvPr id="5" name="Text 13">
            <a:extLst>
              <a:ext uri="{FF2B5EF4-FFF2-40B4-BE49-F238E27FC236}">
                <a16:creationId xmlns:a16="http://schemas.microsoft.com/office/drawing/2014/main" id="{5A862621-95B5-8E6D-B074-EE2101D42721}"/>
              </a:ext>
            </a:extLst>
          </p:cNvPr>
          <p:cNvSpPr/>
          <p:nvPr/>
        </p:nvSpPr>
        <p:spPr>
          <a:xfrm>
            <a:off x="2813710" y="8924585"/>
            <a:ext cx="1535380" cy="3562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r>
              <a:rPr lang="sv-SE" sz="1200" b="1" dirty="0">
                <a:solidFill>
                  <a:schemeClr val="tx1"/>
                </a:solidFill>
                <a:latin typeface="Barlow" pitchFamily="2" charset="77"/>
                <a:ea typeface="Barlow SemiBold" pitchFamily="34" charset="-122"/>
                <a:cs typeface="Barlow SemiBold" pitchFamily="34" charset="-120"/>
              </a:rPr>
              <a:t>SEK 58,-</a:t>
            </a:r>
          </a:p>
        </p:txBody>
      </p:sp>
      <p:sp>
        <p:nvSpPr>
          <p:cNvPr id="6" name="Text 13">
            <a:extLst>
              <a:ext uri="{FF2B5EF4-FFF2-40B4-BE49-F238E27FC236}">
                <a16:creationId xmlns:a16="http://schemas.microsoft.com/office/drawing/2014/main" id="{CB864155-E87F-9D6E-0B79-3668F838E5A5}"/>
              </a:ext>
            </a:extLst>
          </p:cNvPr>
          <p:cNvSpPr/>
          <p:nvPr/>
        </p:nvSpPr>
        <p:spPr>
          <a:xfrm>
            <a:off x="4713268" y="8924584"/>
            <a:ext cx="1535380" cy="3562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r>
              <a:rPr lang="sv-SE" sz="1200" b="1" dirty="0">
                <a:solidFill>
                  <a:schemeClr val="tx1"/>
                </a:solidFill>
                <a:latin typeface="Barlow" pitchFamily="2" charset="77"/>
                <a:ea typeface="Barlow SemiBold" pitchFamily="34" charset="-122"/>
                <a:cs typeface="Barlow SemiBold" pitchFamily="34" charset="-120"/>
              </a:rPr>
              <a:t>SEK 58,-</a:t>
            </a:r>
          </a:p>
        </p:txBody>
      </p:sp>
    </p:spTree>
    <p:extLst>
      <p:ext uri="{BB962C8B-B14F-4D97-AF65-F5344CB8AC3E}">
        <p14:creationId xmlns:p14="http://schemas.microsoft.com/office/powerpoint/2010/main" val="184690968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52EC53C6B484DA532F7EA4B36DD20" ma:contentTypeVersion="14" ma:contentTypeDescription="Create a new document." ma:contentTypeScope="" ma:versionID="4826e4329c2bea0c60cdb87df91cd7a6">
  <xsd:schema xmlns:xsd="http://www.w3.org/2001/XMLSchema" xmlns:xs="http://www.w3.org/2001/XMLSchema" xmlns:p="http://schemas.microsoft.com/office/2006/metadata/properties" xmlns:ns2="6b9f6e23-8bea-4e57-9192-b8c7e218a494" xmlns:ns3="1d7cf775-6ec5-400e-888d-c770f479f963" targetNamespace="http://schemas.microsoft.com/office/2006/metadata/properties" ma:root="true" ma:fieldsID="b51bf2a92f092be7c1ce8f8ee7a4719f" ns2:_="" ns3:_="">
    <xsd:import namespace="6b9f6e23-8bea-4e57-9192-b8c7e218a494"/>
    <xsd:import namespace="1d7cf775-6ec5-400e-888d-c770f479f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f6e23-8bea-4e57-9192-b8c7e218a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dcb0a2c-e9d1-4486-82ef-dde00d7f3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cf775-6ec5-400e-888d-c770f479f96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07b3ccb-eddd-4f15-aa11-24ca89764d9f}" ma:internalName="TaxCatchAll" ma:showField="CatchAllData" ma:web="1d7cf775-6ec5-400e-888d-c770f479f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7cf775-6ec5-400e-888d-c770f479f963" xsi:nil="true"/>
    <lcf76f155ced4ddcb4097134ff3c332f xmlns="6b9f6e23-8bea-4e57-9192-b8c7e218a49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8C3B85-8D96-441D-A68E-F01CDD3516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9f6e23-8bea-4e57-9192-b8c7e218a494"/>
    <ds:schemaRef ds:uri="1d7cf775-6ec5-400e-888d-c770f479f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E8A512-E69B-4415-A1F6-141FEE50903D}">
  <ds:schemaRefs>
    <ds:schemaRef ds:uri="http://schemas.microsoft.com/office/2006/metadata/properties"/>
    <ds:schemaRef ds:uri="http://schemas.microsoft.com/office/infopath/2007/PartnerControls"/>
    <ds:schemaRef ds:uri="1d7cf775-6ec5-400e-888d-c770f479f963"/>
    <ds:schemaRef ds:uri="http://schemas.microsoft.com/office/2006/documentManagement/types"/>
    <ds:schemaRef ds:uri="6b9f6e23-8bea-4e57-9192-b8c7e218a494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4F8851B-0748-4094-B436-2760B652C4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8945</TotalTime>
  <Words>120</Words>
  <Application>Microsoft Office PowerPoint</Application>
  <PresentationFormat>Egendefinert</PresentationFormat>
  <Paragraphs>32</Paragraphs>
  <Slides>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9" baseType="lpstr">
      <vt:lpstr>Barlow SemiBold</vt:lpstr>
      <vt:lpstr>Arial</vt:lpstr>
      <vt:lpstr>Barlow Light</vt:lpstr>
      <vt:lpstr>Barlow</vt:lpstr>
      <vt:lpstr>Barlow Regular</vt:lpstr>
      <vt:lpstr>Simple Light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Наталія Губіна</dc:creator>
  <cp:lastModifiedBy>Emil Stordahl</cp:lastModifiedBy>
  <cp:revision>86</cp:revision>
  <dcterms:modified xsi:type="dcterms:W3CDTF">2024-09-17T08:25:32Z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0x010100B8C52EC53C6B484DA532F7EA4B36DD20</vt:lpwstr>
  </property>
  <property fmtid="{D5CDD505-2E9C-101B-9397-08002B2CF9AE}" pid="3" name="MediaServiceImageTags">
    <vt:lpwstr/>
  </property>
</Properties>
</file>