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77" r:id="rId3"/>
    <p:sldId id="278" r:id="rId4"/>
  </p:sldIdLst>
  <p:sldSz cx="6858000" cy="9907588"/>
  <p:notesSz cx="6858000" cy="9144000"/>
  <p:embeddedFontLst>
    <p:embeddedFont>
      <p:font typeface="Barlow" panose="00000500000000000000" pitchFamily="2" charset="0"/>
      <p:regular r:id="rId6"/>
      <p:bold r:id="rId7"/>
      <p:italic r:id="rId8"/>
      <p:boldItalic r:id="rId9"/>
    </p:embeddedFont>
    <p:embeddedFont>
      <p:font typeface="Barlow Medium" panose="00000600000000000000" pitchFamily="2" charset="0"/>
      <p:regular r:id="rId10"/>
      <p:italic r:id="rId11"/>
    </p:embeddedFont>
    <p:embeddedFont>
      <p:font typeface="Barlow Regular" panose="00000500000000000000" pitchFamily="2" charset="0"/>
      <p:regular r:id="rId12"/>
    </p:embeddedFont>
    <p:embeddedFont>
      <p:font typeface="Barlow SemiBold" panose="000007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C3C"/>
    <a:srgbClr val="F3F8F2"/>
    <a:srgbClr val="F04453"/>
    <a:srgbClr val="E6F0E4"/>
    <a:srgbClr val="043330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15E20-892F-4B99-AE5E-CC1FD343C9BE}" v="2" dt="2024-09-17T08:27:34.219"/>
    <p1510:client id="{FBAAC758-413B-3747-B2D8-AD3FC4B93D48}" v="6" dt="2024-09-16T21:08:38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709"/>
  </p:normalViewPr>
  <p:slideViewPr>
    <p:cSldViewPr snapToGrid="0">
      <p:cViewPr varScale="1">
        <p:scale>
          <a:sx n="88" d="100"/>
          <a:sy n="88" d="100"/>
        </p:scale>
        <p:origin x="4255" y="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Stordahl" userId="90c64c50-79e0-4677-881c-9796186af97c" providerId="ADAL" clId="{EF415E20-892F-4B99-AE5E-CC1FD343C9BE}"/>
    <pc:docChg chg="modSld">
      <pc:chgData name="Emil Stordahl" userId="90c64c50-79e0-4677-881c-9796186af97c" providerId="ADAL" clId="{EF415E20-892F-4B99-AE5E-CC1FD343C9BE}" dt="2024-09-17T08:27:39.028" v="17" actId="20577"/>
      <pc:docMkLst>
        <pc:docMk/>
      </pc:docMkLst>
      <pc:sldChg chg="addSp delSp modSp mod">
        <pc:chgData name="Emil Stordahl" userId="90c64c50-79e0-4677-881c-9796186af97c" providerId="ADAL" clId="{EF415E20-892F-4B99-AE5E-CC1FD343C9BE}" dt="2024-09-17T08:27:39.028" v="17" actId="20577"/>
        <pc:sldMkLst>
          <pc:docMk/>
          <pc:sldMk cId="0" sldId="256"/>
        </pc:sldMkLst>
        <pc:spChg chg="add mod">
          <ac:chgData name="Emil Stordahl" userId="90c64c50-79e0-4677-881c-9796186af97c" providerId="ADAL" clId="{EF415E20-892F-4B99-AE5E-CC1FD343C9BE}" dt="2024-09-17T08:27:39.028" v="17" actId="20577"/>
          <ac:spMkLst>
            <pc:docMk/>
            <pc:sldMk cId="0" sldId="256"/>
            <ac:spMk id="5" creationId="{9EEC3308-F3C5-D177-5DB6-FBEE3167409E}"/>
          </ac:spMkLst>
        </pc:spChg>
        <pc:picChg chg="del">
          <ac:chgData name="Emil Stordahl" userId="90c64c50-79e0-4677-881c-9796186af97c" providerId="ADAL" clId="{EF415E20-892F-4B99-AE5E-CC1FD343C9BE}" dt="2024-09-17T08:27:23.602" v="0" actId="478"/>
          <ac:picMkLst>
            <pc:docMk/>
            <pc:sldMk cId="0" sldId="256"/>
            <ac:picMk id="2" creationId="{573FCF9B-5233-2508-5C10-7EB51EF8FA09}"/>
          </ac:picMkLst>
        </pc:picChg>
      </pc:sldChg>
    </pc:docChg>
  </pc:docChgLst>
  <pc:docChgLst>
    <pc:chgData name="Dusko Tomic" userId="b8465a1e-415b-41b4-ae7f-3f51bc954d63" providerId="ADAL" clId="{FBAAC758-413B-3747-B2D8-AD3FC4B93D48}"/>
    <pc:docChg chg="modSld">
      <pc:chgData name="Dusko Tomic" userId="b8465a1e-415b-41b4-ae7f-3f51bc954d63" providerId="ADAL" clId="{FBAAC758-413B-3747-B2D8-AD3FC4B93D48}" dt="2024-09-16T21:08:38.574" v="5" actId="1076"/>
      <pc:docMkLst>
        <pc:docMk/>
      </pc:docMkLst>
      <pc:sldChg chg="addSp delSp modSp">
        <pc:chgData name="Dusko Tomic" userId="b8465a1e-415b-41b4-ae7f-3f51bc954d63" providerId="ADAL" clId="{FBAAC758-413B-3747-B2D8-AD3FC4B93D48}" dt="2024-09-16T21:08:38.574" v="5" actId="1076"/>
        <pc:sldMkLst>
          <pc:docMk/>
          <pc:sldMk cId="0" sldId="256"/>
        </pc:sldMkLst>
        <pc:picChg chg="add mod">
          <ac:chgData name="Dusko Tomic" userId="b8465a1e-415b-41b4-ae7f-3f51bc954d63" providerId="ADAL" clId="{FBAAC758-413B-3747-B2D8-AD3FC4B93D48}" dt="2024-09-16T21:08:38.574" v="5" actId="1076"/>
          <ac:picMkLst>
            <pc:docMk/>
            <pc:sldMk cId="0" sldId="256"/>
            <ac:picMk id="2" creationId="{573FCF9B-5233-2508-5C10-7EB51EF8FA09}"/>
          </ac:picMkLst>
        </pc:picChg>
        <pc:picChg chg="del">
          <ac:chgData name="Dusko Tomic" userId="b8465a1e-415b-41b4-ae7f-3f51bc954d63" providerId="ADAL" clId="{FBAAC758-413B-3747-B2D8-AD3FC4B93D48}" dt="2024-09-16T21:08:27.733" v="0" actId="478"/>
          <ac:picMkLst>
            <pc:docMk/>
            <pc:sldMk cId="0" sldId="256"/>
            <ac:picMk id="1026" creationId="{388A7B08-6DDB-E5A4-3B06-4A9ACA6348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3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33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434170"/>
            <a:ext cx="6390300" cy="3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458976"/>
            <a:ext cx="6390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3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89"/>
            <a:ext cx="5915025" cy="846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9A8258-4220-4157-BC3C-50BB67FCA648}"/>
              </a:ext>
            </a:extLst>
          </p:cNvPr>
          <p:cNvSpPr/>
          <p:nvPr userDrawn="1"/>
        </p:nvSpPr>
        <p:spPr>
          <a:xfrm>
            <a:off x="0" y="8471941"/>
            <a:ext cx="6857440" cy="1439766"/>
          </a:xfrm>
          <a:custGeom>
            <a:avLst/>
            <a:gdLst>
              <a:gd name="connsiteX0" fmla="*/ 0 w 6858000"/>
              <a:gd name="connsiteY0" fmla="*/ 1161535 h 1161535"/>
              <a:gd name="connsiteX1" fmla="*/ 6858000 w 6858000"/>
              <a:gd name="connsiteY1" fmla="*/ 1161535 h 1161535"/>
              <a:gd name="connsiteX2" fmla="*/ 6858000 w 6858000"/>
              <a:gd name="connsiteY2" fmla="*/ 0 h 1161535"/>
              <a:gd name="connsiteX3" fmla="*/ 0 w 6858000"/>
              <a:gd name="connsiteY3" fmla="*/ 729048 h 1161535"/>
              <a:gd name="connsiteX4" fmla="*/ 0 w 6858000"/>
              <a:gd name="connsiteY4" fmla="*/ 1161535 h 1161535"/>
              <a:gd name="connsiteX0" fmla="*/ 0 w 6877050"/>
              <a:gd name="connsiteY0" fmla="*/ 1812251 h 1812251"/>
              <a:gd name="connsiteX1" fmla="*/ 6858000 w 6877050"/>
              <a:gd name="connsiteY1" fmla="*/ 1812251 h 1812251"/>
              <a:gd name="connsiteX2" fmla="*/ 6877050 w 6877050"/>
              <a:gd name="connsiteY2" fmla="*/ 0 h 1812251"/>
              <a:gd name="connsiteX3" fmla="*/ 0 w 6877050"/>
              <a:gd name="connsiteY3" fmla="*/ 1379764 h 1812251"/>
              <a:gd name="connsiteX4" fmla="*/ 0 w 6877050"/>
              <a:gd name="connsiteY4" fmla="*/ 1812251 h 1812251"/>
              <a:gd name="connsiteX0" fmla="*/ 0 w 6877050"/>
              <a:gd name="connsiteY0" fmla="*/ 1812251 h 1812251"/>
              <a:gd name="connsiteX1" fmla="*/ 6858000 w 6877050"/>
              <a:gd name="connsiteY1" fmla="*/ 1812251 h 1812251"/>
              <a:gd name="connsiteX2" fmla="*/ 6877050 w 6877050"/>
              <a:gd name="connsiteY2" fmla="*/ 0 h 1812251"/>
              <a:gd name="connsiteX3" fmla="*/ 0 w 6877050"/>
              <a:gd name="connsiteY3" fmla="*/ 729048 h 1812251"/>
              <a:gd name="connsiteX4" fmla="*/ 0 w 6877050"/>
              <a:gd name="connsiteY4" fmla="*/ 1812251 h 1812251"/>
              <a:gd name="connsiteX0" fmla="*/ 0 w 6858000"/>
              <a:gd name="connsiteY0" fmla="*/ 1901565 h 1901565"/>
              <a:gd name="connsiteX1" fmla="*/ 6858000 w 6858000"/>
              <a:gd name="connsiteY1" fmla="*/ 1901565 h 1901565"/>
              <a:gd name="connsiteX2" fmla="*/ 6848475 w 6858000"/>
              <a:gd name="connsiteY2" fmla="*/ 0 h 1901565"/>
              <a:gd name="connsiteX3" fmla="*/ 0 w 6858000"/>
              <a:gd name="connsiteY3" fmla="*/ 818362 h 1901565"/>
              <a:gd name="connsiteX4" fmla="*/ 0 w 6858000"/>
              <a:gd name="connsiteY4" fmla="*/ 1901565 h 1901565"/>
              <a:gd name="connsiteX0" fmla="*/ 0 w 6858000"/>
              <a:gd name="connsiteY0" fmla="*/ 1932147 h 1932147"/>
              <a:gd name="connsiteX1" fmla="*/ 6858000 w 6858000"/>
              <a:gd name="connsiteY1" fmla="*/ 1932147 h 1932147"/>
              <a:gd name="connsiteX2" fmla="*/ 6780500 w 6858000"/>
              <a:gd name="connsiteY2" fmla="*/ 0 h 1932147"/>
              <a:gd name="connsiteX3" fmla="*/ 0 w 6858000"/>
              <a:gd name="connsiteY3" fmla="*/ 848944 h 1932147"/>
              <a:gd name="connsiteX4" fmla="*/ 0 w 6858000"/>
              <a:gd name="connsiteY4" fmla="*/ 1932147 h 1932147"/>
              <a:gd name="connsiteX0" fmla="*/ 0 w 6858000"/>
              <a:gd name="connsiteY0" fmla="*/ 1925775 h 1925775"/>
              <a:gd name="connsiteX1" fmla="*/ 6858000 w 6858000"/>
              <a:gd name="connsiteY1" fmla="*/ 1925775 h 1925775"/>
              <a:gd name="connsiteX2" fmla="*/ 6797022 w 6858000"/>
              <a:gd name="connsiteY2" fmla="*/ 0 h 1925775"/>
              <a:gd name="connsiteX3" fmla="*/ 0 w 6858000"/>
              <a:gd name="connsiteY3" fmla="*/ 842572 h 1925775"/>
              <a:gd name="connsiteX4" fmla="*/ 0 w 6858000"/>
              <a:gd name="connsiteY4" fmla="*/ 1925775 h 1925775"/>
              <a:gd name="connsiteX0" fmla="*/ 0 w 6797022"/>
              <a:gd name="connsiteY0" fmla="*/ 1925775 h 1925775"/>
              <a:gd name="connsiteX1" fmla="*/ 6794272 w 6797022"/>
              <a:gd name="connsiteY1" fmla="*/ 1925775 h 1925775"/>
              <a:gd name="connsiteX2" fmla="*/ 6797022 w 6797022"/>
              <a:gd name="connsiteY2" fmla="*/ 0 h 1925775"/>
              <a:gd name="connsiteX3" fmla="*/ 0 w 6797022"/>
              <a:gd name="connsiteY3" fmla="*/ 842572 h 1925775"/>
              <a:gd name="connsiteX4" fmla="*/ 0 w 6797022"/>
              <a:gd name="connsiteY4" fmla="*/ 1925775 h 1925775"/>
              <a:gd name="connsiteX0" fmla="*/ 0 w 6797022"/>
              <a:gd name="connsiteY0" fmla="*/ 1925775 h 1925775"/>
              <a:gd name="connsiteX1" fmla="*/ 6796632 w 6797022"/>
              <a:gd name="connsiteY1" fmla="*/ 1925775 h 1925775"/>
              <a:gd name="connsiteX2" fmla="*/ 6797022 w 6797022"/>
              <a:gd name="connsiteY2" fmla="*/ 0 h 1925775"/>
              <a:gd name="connsiteX3" fmla="*/ 0 w 6797022"/>
              <a:gd name="connsiteY3" fmla="*/ 842572 h 1925775"/>
              <a:gd name="connsiteX4" fmla="*/ 0 w 6797022"/>
              <a:gd name="connsiteY4" fmla="*/ 1925775 h 192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7022" h="1925775">
                <a:moveTo>
                  <a:pt x="0" y="1925775"/>
                </a:moveTo>
                <a:lnTo>
                  <a:pt x="6796632" y="1925775"/>
                </a:lnTo>
                <a:cubicBezTo>
                  <a:pt x="6797549" y="1283850"/>
                  <a:pt x="6796105" y="641925"/>
                  <a:pt x="6797022" y="0"/>
                </a:cubicBezTo>
                <a:lnTo>
                  <a:pt x="0" y="842572"/>
                </a:lnTo>
                <a:lnTo>
                  <a:pt x="0" y="1925775"/>
                </a:lnTo>
                <a:close/>
              </a:path>
            </a:pathLst>
          </a:custGeom>
          <a:solidFill>
            <a:srgbClr val="05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C9E08-136D-4A22-9CF9-C23DF5EA7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78" y="9380099"/>
            <a:ext cx="385652" cy="413766"/>
          </a:xfrm>
          <a:prstGeom prst="rect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B20AC771-944F-D26E-0A7E-F9D8D1B6B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r="1291" b="32667"/>
          <a:stretch/>
        </p:blipFill>
        <p:spPr>
          <a:xfrm>
            <a:off x="1" y="-2"/>
            <a:ext cx="6857999" cy="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wede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wede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2514600"/>
            <a:ext cx="6858000" cy="407670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429000" y="6591300"/>
            <a:ext cx="3429000" cy="3314700"/>
          </a:xfrm>
          <a:prstGeom prst="rect">
            <a:avLst/>
          </a:prstGeom>
          <a:solidFill>
            <a:srgbClr val="04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Прямоугольник 58"/>
          <p:cNvSpPr/>
          <p:nvPr/>
        </p:nvSpPr>
        <p:spPr>
          <a:xfrm>
            <a:off x="3429000" y="2514600"/>
            <a:ext cx="3428999" cy="4076700"/>
          </a:xfrm>
          <a:prstGeom prst="rect">
            <a:avLst/>
          </a:prstGeom>
          <a:solidFill>
            <a:srgbClr val="F3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Прямоугольник 59"/>
          <p:cNvSpPr/>
          <p:nvPr/>
        </p:nvSpPr>
        <p:spPr>
          <a:xfrm>
            <a:off x="3570430" y="4041249"/>
            <a:ext cx="3135170" cy="181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6858000" cy="1181100"/>
          </a:xfrm>
          <a:prstGeom prst="rect">
            <a:avLst/>
          </a:prstGeom>
        </p:spPr>
      </p:pic>
      <p:pic>
        <p:nvPicPr>
          <p:cNvPr id="6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14762" y="1281570"/>
            <a:ext cx="2828925" cy="1207468"/>
          </a:xfrm>
          <a:prstGeom prst="rect">
            <a:avLst/>
          </a:prstGeom>
        </p:spPr>
      </p:pic>
      <p:pic>
        <p:nvPicPr>
          <p:cNvPr id="63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82441" y="7229475"/>
            <a:ext cx="3375559" cy="2676525"/>
          </a:xfrm>
          <a:prstGeom prst="rect">
            <a:avLst/>
          </a:prstGeom>
        </p:spPr>
      </p:pic>
      <p:pic>
        <p:nvPicPr>
          <p:cNvPr id="64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21606" y="7470603"/>
            <a:ext cx="1647248" cy="2435397"/>
          </a:xfrm>
          <a:prstGeom prst="rect">
            <a:avLst/>
          </a:prstGeom>
        </p:spPr>
      </p:pic>
      <p:pic>
        <p:nvPicPr>
          <p:cNvPr id="65" name="Image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6591300"/>
            <a:ext cx="3429000" cy="3314700"/>
          </a:xfrm>
          <a:prstGeom prst="rect">
            <a:avLst/>
          </a:prstGeom>
        </p:spPr>
      </p:pic>
      <p:pic>
        <p:nvPicPr>
          <p:cNvPr id="66" name="Image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676650" y="9563100"/>
            <a:ext cx="1333500" cy="190500"/>
          </a:xfrm>
          <a:prstGeom prst="rect">
            <a:avLst/>
          </a:prstGeom>
        </p:spPr>
      </p:pic>
      <p:sp>
        <p:nvSpPr>
          <p:cNvPr id="67" name="Text 0"/>
          <p:cNvSpPr/>
          <p:nvPr/>
        </p:nvSpPr>
        <p:spPr>
          <a:xfrm>
            <a:off x="3781425" y="6705600"/>
            <a:ext cx="11715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90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App och portal</a:t>
            </a:r>
          </a:p>
        </p:txBody>
      </p:sp>
      <p:sp>
        <p:nvSpPr>
          <p:cNvPr id="68" name="Text 1"/>
          <p:cNvSpPr/>
          <p:nvPr/>
        </p:nvSpPr>
        <p:spPr>
          <a:xfrm>
            <a:off x="3781425" y="6896100"/>
            <a:ext cx="12668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90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Laddnycklar (RFID)</a:t>
            </a:r>
          </a:p>
        </p:txBody>
      </p:sp>
      <p:sp>
        <p:nvSpPr>
          <p:cNvPr id="69" name="Text 2"/>
          <p:cNvSpPr/>
          <p:nvPr/>
        </p:nvSpPr>
        <p:spPr>
          <a:xfrm>
            <a:off x="3781426" y="7086600"/>
            <a:ext cx="1171574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90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SMS betalning</a:t>
            </a:r>
          </a:p>
        </p:txBody>
      </p:sp>
      <p:sp>
        <p:nvSpPr>
          <p:cNvPr id="70" name="Text 3"/>
          <p:cNvSpPr/>
          <p:nvPr/>
        </p:nvSpPr>
        <p:spPr>
          <a:xfrm>
            <a:off x="5143500" y="6705600"/>
            <a:ext cx="1460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Administration &amp; Support</a:t>
            </a:r>
          </a:p>
        </p:txBody>
      </p:sp>
      <p:sp>
        <p:nvSpPr>
          <p:cNvPr id="71" name="Text 4"/>
          <p:cNvSpPr/>
          <p:nvPr/>
        </p:nvSpPr>
        <p:spPr>
          <a:xfrm>
            <a:off x="5143498" y="6896100"/>
            <a:ext cx="156210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Kortbetalning</a:t>
            </a:r>
          </a:p>
        </p:txBody>
      </p:sp>
      <p:sp>
        <p:nvSpPr>
          <p:cNvPr id="72" name="Text 5"/>
          <p:cNvSpPr/>
          <p:nvPr/>
        </p:nvSpPr>
        <p:spPr>
          <a:xfrm>
            <a:off x="5156200" y="7086600"/>
            <a:ext cx="155416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Fakturabetalning</a:t>
            </a:r>
          </a:p>
        </p:txBody>
      </p:sp>
      <p:sp>
        <p:nvSpPr>
          <p:cNvPr id="74" name="Text 7"/>
          <p:cNvSpPr/>
          <p:nvPr/>
        </p:nvSpPr>
        <p:spPr>
          <a:xfrm>
            <a:off x="105346" y="495747"/>
            <a:ext cx="6576441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0"/>
              </a:lnSpc>
            </a:pPr>
            <a:r>
              <a:rPr lang="sv-SE" sz="2000" b="1" i="0" dirty="0">
                <a:solidFill>
                  <a:srgbClr val="FFFFFF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EN KOMPLETT LADDLÖSNING LEVERERAD AV</a:t>
            </a:r>
            <a:endParaRPr lang="sv-SE" sz="2000" b="1" dirty="0"/>
          </a:p>
        </p:txBody>
      </p:sp>
      <p:sp>
        <p:nvSpPr>
          <p:cNvPr id="75" name="Text 8"/>
          <p:cNvSpPr/>
          <p:nvPr/>
        </p:nvSpPr>
        <p:spPr>
          <a:xfrm>
            <a:off x="5178463" y="2074700"/>
            <a:ext cx="9715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50"/>
              </a:lnSpc>
            </a:pPr>
            <a:r>
              <a:rPr lang="sv-SE" sz="900" b="0" i="0" dirty="0" err="1">
                <a:solidFill>
                  <a:srgbClr val="EF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Next</a:t>
            </a:r>
            <a:r>
              <a:rPr lang="sv-SE" sz="900" b="0" i="0" dirty="0">
                <a:solidFill>
                  <a:srgbClr val="EF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 </a:t>
            </a:r>
            <a:r>
              <a:rPr lang="sv-SE" sz="900" b="0" i="0" dirty="0" err="1">
                <a:solidFill>
                  <a:srgbClr val="EF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le</a:t>
            </a:r>
            <a:r>
              <a:rPr lang="sv-SE" sz="900" b="0" i="0" dirty="0" err="1">
                <a:solidFill>
                  <a:srgbClr val="F0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ve</a:t>
            </a:r>
            <a:r>
              <a:rPr lang="sv-SE" sz="900" b="0" i="0" dirty="0" err="1">
                <a:solidFill>
                  <a:srgbClr val="EF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</a:t>
            </a:r>
            <a:r>
              <a:rPr lang="sv-SE" sz="900" b="0" i="0" dirty="0">
                <a:solidFill>
                  <a:srgbClr val="EF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 </a:t>
            </a:r>
            <a:r>
              <a:rPr lang="sv-SE" sz="900" b="0" i="0" dirty="0" err="1">
                <a:solidFill>
                  <a:srgbClr val="EF4453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charging</a:t>
            </a:r>
            <a:endParaRPr lang="sv-SE" sz="900" dirty="0"/>
          </a:p>
        </p:txBody>
      </p:sp>
      <p:sp>
        <p:nvSpPr>
          <p:cNvPr id="76" name="Text 9"/>
          <p:cNvSpPr/>
          <p:nvPr/>
        </p:nvSpPr>
        <p:spPr>
          <a:xfrm>
            <a:off x="133350" y="2667000"/>
            <a:ext cx="26183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500" b="0" i="0" dirty="0">
                <a:solidFill>
                  <a:srgbClr val="04333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INSTALLATÖREN LEVERERAR:</a:t>
            </a:r>
            <a:endParaRPr lang="sv-SE" sz="1500" dirty="0"/>
          </a:p>
        </p:txBody>
      </p:sp>
      <p:sp>
        <p:nvSpPr>
          <p:cNvPr id="77" name="Text 10"/>
          <p:cNvSpPr/>
          <p:nvPr/>
        </p:nvSpPr>
        <p:spPr>
          <a:xfrm>
            <a:off x="133350" y="3009900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Installation av elbilsladdare</a:t>
            </a:r>
          </a:p>
        </p:txBody>
      </p:sp>
      <p:sp>
        <p:nvSpPr>
          <p:cNvPr id="78" name="Text 11"/>
          <p:cNvSpPr/>
          <p:nvPr/>
        </p:nvSpPr>
        <p:spPr>
          <a:xfrm>
            <a:off x="133351" y="3257550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Garanti efter installation</a:t>
            </a:r>
          </a:p>
        </p:txBody>
      </p:sp>
      <p:sp>
        <p:nvSpPr>
          <p:cNvPr id="79" name="Text 12"/>
          <p:cNvSpPr/>
          <p:nvPr/>
        </p:nvSpPr>
        <p:spPr>
          <a:xfrm>
            <a:off x="133351" y="3505200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Årlig kontroll och underhåll</a:t>
            </a:r>
          </a:p>
        </p:txBody>
      </p:sp>
      <p:sp>
        <p:nvSpPr>
          <p:cNvPr id="80" name="Text 13"/>
          <p:cNvSpPr/>
          <p:nvPr/>
        </p:nvSpPr>
        <p:spPr>
          <a:xfrm>
            <a:off x="133350" y="6048375"/>
            <a:ext cx="196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50"/>
              </a:lnSpc>
            </a:pPr>
            <a:r>
              <a:rPr lang="sv-SE" sz="2100" dirty="0">
                <a:solidFill>
                  <a:srgbClr val="04333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I</a:t>
            </a:r>
            <a:r>
              <a:rPr lang="sv-SE" sz="2100" b="0" i="0" dirty="0">
                <a:solidFill>
                  <a:srgbClr val="04333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nstallationspris</a:t>
            </a:r>
            <a:endParaRPr lang="sv-SE" sz="2100" dirty="0"/>
          </a:p>
        </p:txBody>
      </p:sp>
      <p:sp>
        <p:nvSpPr>
          <p:cNvPr id="81" name="Text 14"/>
          <p:cNvSpPr/>
          <p:nvPr/>
        </p:nvSpPr>
        <p:spPr>
          <a:xfrm>
            <a:off x="3562350" y="2667000"/>
            <a:ext cx="1743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500" b="0" i="0">
                <a:solidFill>
                  <a:srgbClr val="04333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CURRENT LEVERER:</a:t>
            </a:r>
            <a:endParaRPr lang="sv-SE" sz="1500"/>
          </a:p>
        </p:txBody>
      </p:sp>
      <p:sp>
        <p:nvSpPr>
          <p:cNvPr id="82" name="Text 15"/>
          <p:cNvSpPr/>
          <p:nvPr/>
        </p:nvSpPr>
        <p:spPr>
          <a:xfrm>
            <a:off x="3562350" y="3009900"/>
            <a:ext cx="31432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Drift- och betalningslösning</a:t>
            </a:r>
          </a:p>
        </p:txBody>
      </p:sp>
      <p:sp>
        <p:nvSpPr>
          <p:cNvPr id="83" name="Text 16"/>
          <p:cNvSpPr/>
          <p:nvPr/>
        </p:nvSpPr>
        <p:spPr>
          <a:xfrm>
            <a:off x="3562351" y="3257550"/>
            <a:ext cx="31242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Marknadsledande laddningsstabilitet</a:t>
            </a:r>
          </a:p>
        </p:txBody>
      </p:sp>
      <p:sp>
        <p:nvSpPr>
          <p:cNvPr id="84" name="Text 17"/>
          <p:cNvSpPr/>
          <p:nvPr/>
        </p:nvSpPr>
        <p:spPr>
          <a:xfrm>
            <a:off x="3562351" y="3505200"/>
            <a:ext cx="314324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Support och övervakning</a:t>
            </a:r>
          </a:p>
        </p:txBody>
      </p:sp>
      <p:sp>
        <p:nvSpPr>
          <p:cNvPr id="85" name="Text 18"/>
          <p:cNvSpPr/>
          <p:nvPr/>
        </p:nvSpPr>
        <p:spPr>
          <a:xfrm>
            <a:off x="3714750" y="4205079"/>
            <a:ext cx="2838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500" b="0" i="0" dirty="0">
                <a:solidFill>
                  <a:srgbClr val="04333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STANDARD ABONNEMANG</a:t>
            </a:r>
            <a:endParaRPr lang="sv-SE" sz="1500" dirty="0"/>
          </a:p>
        </p:txBody>
      </p:sp>
      <p:sp>
        <p:nvSpPr>
          <p:cNvPr id="86" name="Text 19"/>
          <p:cNvSpPr/>
          <p:nvPr/>
        </p:nvSpPr>
        <p:spPr>
          <a:xfrm>
            <a:off x="3714750" y="4547979"/>
            <a:ext cx="28892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Obegränsat antal laddpunkter</a:t>
            </a:r>
          </a:p>
        </p:txBody>
      </p:sp>
      <p:sp>
        <p:nvSpPr>
          <p:cNvPr id="87" name="Text 20"/>
          <p:cNvSpPr/>
          <p:nvPr/>
        </p:nvSpPr>
        <p:spPr>
          <a:xfrm>
            <a:off x="3714750" y="4795629"/>
            <a:ext cx="28892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Publika eller privata laddpunkter</a:t>
            </a:r>
          </a:p>
        </p:txBody>
      </p:sp>
      <p:sp>
        <p:nvSpPr>
          <p:cNvPr id="88" name="Text 21"/>
          <p:cNvSpPr/>
          <p:nvPr/>
        </p:nvSpPr>
        <p:spPr>
          <a:xfrm>
            <a:off x="3714750" y="5043279"/>
            <a:ext cx="28892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Automatisk fakturering och debitering</a:t>
            </a:r>
          </a:p>
        </p:txBody>
      </p:sp>
      <p:sp>
        <p:nvSpPr>
          <p:cNvPr id="89" name="Text 22"/>
          <p:cNvSpPr/>
          <p:nvPr/>
        </p:nvSpPr>
        <p:spPr>
          <a:xfrm>
            <a:off x="3724275" y="5307165"/>
            <a:ext cx="2962276" cy="199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07-23 eller 24/7 (tillval) email - och telefonsupport</a:t>
            </a:r>
          </a:p>
        </p:txBody>
      </p:sp>
      <p:sp>
        <p:nvSpPr>
          <p:cNvPr id="90" name="Text 23"/>
          <p:cNvSpPr/>
          <p:nvPr/>
        </p:nvSpPr>
        <p:spPr>
          <a:xfrm>
            <a:off x="3562349" y="5981700"/>
            <a:ext cx="2143125" cy="25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500" dirty="0">
                <a:solidFill>
                  <a:srgbClr val="043330"/>
                </a:solidFill>
                <a:latin typeface="Barlow SemiBold" pitchFamily="34" charset="0"/>
              </a:rPr>
              <a:t>Pris exkl. moms</a:t>
            </a:r>
            <a:endParaRPr lang="sv-SE" sz="1500" dirty="0"/>
          </a:p>
        </p:txBody>
      </p:sp>
      <p:sp>
        <p:nvSpPr>
          <p:cNvPr id="91" name="Text 24"/>
          <p:cNvSpPr/>
          <p:nvPr/>
        </p:nvSpPr>
        <p:spPr>
          <a:xfrm>
            <a:off x="3562350" y="6229350"/>
            <a:ext cx="1628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</a:pPr>
            <a:r>
              <a:rPr lang="sv-SE" sz="1200" b="0" i="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per laddpunkt/månad:</a:t>
            </a:r>
            <a:endParaRPr lang="sv-SE" sz="1200" dirty="0"/>
          </a:p>
        </p:txBody>
      </p:sp>
      <p:sp>
        <p:nvSpPr>
          <p:cNvPr id="92" name="Text 25"/>
          <p:cNvSpPr/>
          <p:nvPr/>
        </p:nvSpPr>
        <p:spPr>
          <a:xfrm>
            <a:off x="6219825" y="8912101"/>
            <a:ext cx="95250" cy="4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75"/>
              </a:lnSpc>
            </a:pPr>
            <a:r>
              <a:rPr lang="sv-SE" sz="307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Map</a:t>
            </a:r>
            <a:endParaRPr lang="sv-SE" sz="307"/>
          </a:p>
        </p:txBody>
      </p:sp>
      <p:sp>
        <p:nvSpPr>
          <p:cNvPr id="93" name="Text 26"/>
          <p:cNvSpPr/>
          <p:nvPr/>
        </p:nvSpPr>
        <p:spPr>
          <a:xfrm>
            <a:off x="6219825" y="9050484"/>
            <a:ext cx="29527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PIONIX GmbH Demo</a:t>
            </a:r>
            <a:endParaRPr lang="sv-SE" sz="246"/>
          </a:p>
        </p:txBody>
      </p:sp>
      <p:sp>
        <p:nvSpPr>
          <p:cNvPr id="94" name="Text 27"/>
          <p:cNvSpPr/>
          <p:nvPr/>
        </p:nvSpPr>
        <p:spPr>
          <a:xfrm>
            <a:off x="6219825" y="9124551"/>
            <a:ext cx="104775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9"/>
              </a:lnSpc>
            </a:pPr>
            <a:r>
              <a:rPr lang="sv-SE" sz="184" b="0" i="0">
                <a:solidFill>
                  <a:srgbClr val="565456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Address</a:t>
            </a:r>
            <a:endParaRPr lang="sv-SE" sz="184"/>
          </a:p>
        </p:txBody>
      </p:sp>
      <p:sp>
        <p:nvSpPr>
          <p:cNvPr id="95" name="Text 28"/>
          <p:cNvSpPr/>
          <p:nvPr/>
        </p:nvSpPr>
        <p:spPr>
          <a:xfrm>
            <a:off x="6219825" y="9160923"/>
            <a:ext cx="21907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0"/>
              </a:lnSpc>
            </a:pPr>
            <a:r>
              <a:rPr lang="sv-SE" sz="215" b="0" i="0">
                <a:solidFill>
                  <a:srgbClr val="190B15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Karl Johans gate</a:t>
            </a:r>
            <a:endParaRPr lang="sv-SE" sz="215"/>
          </a:p>
        </p:txBody>
      </p:sp>
      <p:sp>
        <p:nvSpPr>
          <p:cNvPr id="96" name="Text 29"/>
          <p:cNvSpPr/>
          <p:nvPr/>
        </p:nvSpPr>
        <p:spPr>
          <a:xfrm>
            <a:off x="6219825" y="9214615"/>
            <a:ext cx="152400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9"/>
              </a:lnSpc>
            </a:pPr>
            <a:r>
              <a:rPr lang="sv-SE" sz="184" b="0" i="0">
                <a:solidFill>
                  <a:srgbClr val="565456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Online boxes</a:t>
            </a:r>
            <a:endParaRPr lang="sv-SE" sz="184"/>
          </a:p>
        </p:txBody>
      </p:sp>
      <p:sp>
        <p:nvSpPr>
          <p:cNvPr id="97" name="Text 30"/>
          <p:cNvSpPr/>
          <p:nvPr/>
        </p:nvSpPr>
        <p:spPr>
          <a:xfrm>
            <a:off x="6219825" y="9250987"/>
            <a:ext cx="381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0"/>
              </a:lnSpc>
            </a:pPr>
            <a:r>
              <a:rPr lang="sv-SE" sz="215" b="0" i="0">
                <a:solidFill>
                  <a:srgbClr val="190B15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0</a:t>
            </a:r>
            <a:endParaRPr lang="sv-SE" sz="215"/>
          </a:p>
        </p:txBody>
      </p:sp>
      <p:sp>
        <p:nvSpPr>
          <p:cNvPr id="98" name="Text 31"/>
          <p:cNvSpPr/>
          <p:nvPr/>
        </p:nvSpPr>
        <p:spPr>
          <a:xfrm>
            <a:off x="6219825" y="9304680"/>
            <a:ext cx="152400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9"/>
              </a:lnSpc>
            </a:pPr>
            <a:r>
              <a:rPr lang="sv-SE" sz="184" b="0" i="0">
                <a:solidFill>
                  <a:srgbClr val="565456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Offline boxes</a:t>
            </a:r>
            <a:endParaRPr lang="sv-SE" sz="184"/>
          </a:p>
        </p:txBody>
      </p:sp>
      <p:sp>
        <p:nvSpPr>
          <p:cNvPr id="99" name="Text 32"/>
          <p:cNvSpPr/>
          <p:nvPr/>
        </p:nvSpPr>
        <p:spPr>
          <a:xfrm>
            <a:off x="6219825" y="9341051"/>
            <a:ext cx="381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0"/>
              </a:lnSpc>
            </a:pPr>
            <a:r>
              <a:rPr lang="sv-SE" sz="215" b="0" i="0">
                <a:solidFill>
                  <a:srgbClr val="190B15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sv-SE" sz="215"/>
          </a:p>
        </p:txBody>
      </p:sp>
      <p:sp>
        <p:nvSpPr>
          <p:cNvPr id="100" name="Text 33"/>
          <p:cNvSpPr/>
          <p:nvPr/>
        </p:nvSpPr>
        <p:spPr>
          <a:xfrm>
            <a:off x="6219825" y="9394743"/>
            <a:ext cx="133350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9"/>
              </a:lnSpc>
            </a:pPr>
            <a:r>
              <a:rPr lang="sv-SE" sz="184" b="0" i="0">
                <a:solidFill>
                  <a:srgbClr val="565456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Total boxes</a:t>
            </a:r>
            <a:endParaRPr lang="sv-SE" sz="184"/>
          </a:p>
        </p:txBody>
      </p:sp>
      <p:sp>
        <p:nvSpPr>
          <p:cNvPr id="101" name="Text 34"/>
          <p:cNvSpPr/>
          <p:nvPr/>
        </p:nvSpPr>
        <p:spPr>
          <a:xfrm>
            <a:off x="6219825" y="9431115"/>
            <a:ext cx="381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0"/>
              </a:lnSpc>
            </a:pPr>
            <a:r>
              <a:rPr lang="sv-SE" sz="215" b="0" i="0">
                <a:solidFill>
                  <a:srgbClr val="190B15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sv-SE" sz="215"/>
          </a:p>
        </p:txBody>
      </p:sp>
      <p:sp>
        <p:nvSpPr>
          <p:cNvPr id="102" name="Text 35"/>
          <p:cNvSpPr/>
          <p:nvPr/>
        </p:nvSpPr>
        <p:spPr>
          <a:xfrm>
            <a:off x="6372225" y="9544916"/>
            <a:ext cx="85725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"/>
              </a:lnSpc>
            </a:pPr>
            <a:r>
              <a:rPr lang="sv-SE" sz="215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Open</a:t>
            </a:r>
            <a:endParaRPr lang="sv-SE" sz="215"/>
          </a:p>
        </p:txBody>
      </p:sp>
      <p:sp>
        <p:nvSpPr>
          <p:cNvPr id="103" name="Text 36"/>
          <p:cNvSpPr/>
          <p:nvPr/>
        </p:nvSpPr>
        <p:spPr>
          <a:xfrm>
            <a:off x="4676775" y="8912098"/>
            <a:ext cx="123825" cy="4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75"/>
              </a:lnSpc>
            </a:pPr>
            <a:r>
              <a:rPr lang="sv-SE" sz="307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Graph</a:t>
            </a:r>
            <a:endParaRPr lang="sv-SE" sz="307"/>
          </a:p>
        </p:txBody>
      </p:sp>
      <p:sp>
        <p:nvSpPr>
          <p:cNvPr id="104" name="Text 37"/>
          <p:cNvSpPr/>
          <p:nvPr/>
        </p:nvSpPr>
        <p:spPr>
          <a:xfrm>
            <a:off x="4772025" y="9005655"/>
            <a:ext cx="66675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kWh</a:t>
            </a:r>
            <a:endParaRPr lang="sv-SE" sz="184"/>
          </a:p>
        </p:txBody>
      </p:sp>
      <p:sp>
        <p:nvSpPr>
          <p:cNvPr id="105" name="Text 38"/>
          <p:cNvSpPr/>
          <p:nvPr/>
        </p:nvSpPr>
        <p:spPr>
          <a:xfrm>
            <a:off x="4933950" y="9005655"/>
            <a:ext cx="114300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sessions</a:t>
            </a:r>
            <a:endParaRPr lang="sv-SE" sz="184"/>
          </a:p>
        </p:txBody>
      </p:sp>
      <p:sp>
        <p:nvSpPr>
          <p:cNvPr id="106" name="Text 39"/>
          <p:cNvSpPr/>
          <p:nvPr/>
        </p:nvSpPr>
        <p:spPr>
          <a:xfrm>
            <a:off x="4676775" y="9065415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1,8</a:t>
            </a:r>
            <a:endParaRPr lang="sv-SE" sz="184"/>
          </a:p>
        </p:txBody>
      </p:sp>
      <p:sp>
        <p:nvSpPr>
          <p:cNvPr id="107" name="Text 40"/>
          <p:cNvSpPr/>
          <p:nvPr/>
        </p:nvSpPr>
        <p:spPr>
          <a:xfrm>
            <a:off x="6048375" y="9065415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18</a:t>
            </a:r>
            <a:endParaRPr lang="sv-SE" sz="184"/>
          </a:p>
        </p:txBody>
      </p:sp>
      <p:sp>
        <p:nvSpPr>
          <p:cNvPr id="108" name="Text 41"/>
          <p:cNvSpPr/>
          <p:nvPr/>
        </p:nvSpPr>
        <p:spPr>
          <a:xfrm>
            <a:off x="4676775" y="9129809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1,6</a:t>
            </a:r>
            <a:endParaRPr lang="sv-SE" sz="184"/>
          </a:p>
        </p:txBody>
      </p:sp>
      <p:sp>
        <p:nvSpPr>
          <p:cNvPr id="109" name="Text 42"/>
          <p:cNvSpPr/>
          <p:nvPr/>
        </p:nvSpPr>
        <p:spPr>
          <a:xfrm>
            <a:off x="6048375" y="9129809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16</a:t>
            </a:r>
            <a:endParaRPr lang="sv-SE" sz="184"/>
          </a:p>
        </p:txBody>
      </p:sp>
      <p:sp>
        <p:nvSpPr>
          <p:cNvPr id="110" name="Text 43"/>
          <p:cNvSpPr/>
          <p:nvPr/>
        </p:nvSpPr>
        <p:spPr>
          <a:xfrm>
            <a:off x="4676775" y="9194203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1,4</a:t>
            </a:r>
            <a:endParaRPr lang="sv-SE" sz="184"/>
          </a:p>
        </p:txBody>
      </p:sp>
      <p:sp>
        <p:nvSpPr>
          <p:cNvPr id="111" name="Text 44"/>
          <p:cNvSpPr/>
          <p:nvPr/>
        </p:nvSpPr>
        <p:spPr>
          <a:xfrm>
            <a:off x="6048375" y="9194203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14</a:t>
            </a:r>
            <a:endParaRPr lang="sv-SE" sz="184"/>
          </a:p>
        </p:txBody>
      </p:sp>
      <p:sp>
        <p:nvSpPr>
          <p:cNvPr id="112" name="Text 45"/>
          <p:cNvSpPr/>
          <p:nvPr/>
        </p:nvSpPr>
        <p:spPr>
          <a:xfrm>
            <a:off x="4676775" y="9258596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1,2</a:t>
            </a:r>
            <a:endParaRPr lang="sv-SE" sz="184"/>
          </a:p>
        </p:txBody>
      </p:sp>
      <p:sp>
        <p:nvSpPr>
          <p:cNvPr id="113" name="Text 46"/>
          <p:cNvSpPr/>
          <p:nvPr/>
        </p:nvSpPr>
        <p:spPr>
          <a:xfrm>
            <a:off x="6048375" y="9258596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12</a:t>
            </a:r>
            <a:endParaRPr lang="sv-SE" sz="184"/>
          </a:p>
        </p:txBody>
      </p:sp>
      <p:sp>
        <p:nvSpPr>
          <p:cNvPr id="114" name="Text 47"/>
          <p:cNvSpPr/>
          <p:nvPr/>
        </p:nvSpPr>
        <p:spPr>
          <a:xfrm>
            <a:off x="4676775" y="9322990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1,0</a:t>
            </a:r>
            <a:endParaRPr lang="sv-SE" sz="184"/>
          </a:p>
        </p:txBody>
      </p:sp>
      <p:sp>
        <p:nvSpPr>
          <p:cNvPr id="115" name="Text 48"/>
          <p:cNvSpPr/>
          <p:nvPr/>
        </p:nvSpPr>
        <p:spPr>
          <a:xfrm>
            <a:off x="6048375" y="9322990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10</a:t>
            </a:r>
            <a:endParaRPr lang="sv-SE" sz="184"/>
          </a:p>
        </p:txBody>
      </p:sp>
      <p:sp>
        <p:nvSpPr>
          <p:cNvPr id="116" name="Text 49"/>
          <p:cNvSpPr/>
          <p:nvPr/>
        </p:nvSpPr>
        <p:spPr>
          <a:xfrm>
            <a:off x="4676775" y="9387384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0,8</a:t>
            </a:r>
            <a:endParaRPr lang="sv-SE" sz="184"/>
          </a:p>
        </p:txBody>
      </p:sp>
      <p:sp>
        <p:nvSpPr>
          <p:cNvPr id="117" name="Text 50"/>
          <p:cNvSpPr/>
          <p:nvPr/>
        </p:nvSpPr>
        <p:spPr>
          <a:xfrm>
            <a:off x="6048375" y="9387384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8</a:t>
            </a:r>
            <a:endParaRPr lang="sv-SE" sz="184"/>
          </a:p>
        </p:txBody>
      </p:sp>
      <p:sp>
        <p:nvSpPr>
          <p:cNvPr id="118" name="Text 51"/>
          <p:cNvSpPr/>
          <p:nvPr/>
        </p:nvSpPr>
        <p:spPr>
          <a:xfrm>
            <a:off x="4676775" y="9451778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0,6</a:t>
            </a:r>
            <a:endParaRPr lang="sv-SE" sz="184"/>
          </a:p>
        </p:txBody>
      </p:sp>
      <p:sp>
        <p:nvSpPr>
          <p:cNvPr id="119" name="Text 52"/>
          <p:cNvSpPr/>
          <p:nvPr/>
        </p:nvSpPr>
        <p:spPr>
          <a:xfrm>
            <a:off x="6048375" y="9451778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6</a:t>
            </a:r>
            <a:endParaRPr lang="sv-SE" sz="184"/>
          </a:p>
        </p:txBody>
      </p:sp>
      <p:sp>
        <p:nvSpPr>
          <p:cNvPr id="120" name="Text 53"/>
          <p:cNvSpPr/>
          <p:nvPr/>
        </p:nvSpPr>
        <p:spPr>
          <a:xfrm>
            <a:off x="4676775" y="9516171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0,4</a:t>
            </a:r>
            <a:endParaRPr lang="sv-SE" sz="184"/>
          </a:p>
        </p:txBody>
      </p:sp>
      <p:sp>
        <p:nvSpPr>
          <p:cNvPr id="121" name="Text 54"/>
          <p:cNvSpPr/>
          <p:nvPr/>
        </p:nvSpPr>
        <p:spPr>
          <a:xfrm>
            <a:off x="6048375" y="9516171"/>
            <a:ext cx="54134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9"/>
              </a:lnSpc>
            </a:pPr>
            <a:r>
              <a:rPr lang="sv-SE" sz="184" b="0" i="0">
                <a:solidFill>
                  <a:srgbClr val="474747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4</a:t>
            </a:r>
            <a:endParaRPr lang="sv-SE" sz="184"/>
          </a:p>
        </p:txBody>
      </p:sp>
      <p:sp>
        <p:nvSpPr>
          <p:cNvPr id="122" name="Text 55"/>
          <p:cNvSpPr/>
          <p:nvPr/>
        </p:nvSpPr>
        <p:spPr>
          <a:xfrm>
            <a:off x="4676775" y="7984334"/>
            <a:ext cx="266700" cy="4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75"/>
              </a:lnSpc>
            </a:pPr>
            <a:r>
              <a:rPr lang="sv-SE" sz="307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System health</a:t>
            </a:r>
            <a:endParaRPr lang="sv-SE" sz="307"/>
          </a:p>
        </p:txBody>
      </p:sp>
      <p:sp>
        <p:nvSpPr>
          <p:cNvPr id="123" name="Text 56"/>
          <p:cNvSpPr/>
          <p:nvPr/>
        </p:nvSpPr>
        <p:spPr>
          <a:xfrm>
            <a:off x="4676775" y="8077888"/>
            <a:ext cx="1143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Status</a:t>
            </a:r>
            <a:endParaRPr lang="sv-SE" sz="246"/>
          </a:p>
        </p:txBody>
      </p:sp>
      <p:sp>
        <p:nvSpPr>
          <p:cNvPr id="124" name="Text 57"/>
          <p:cNvSpPr/>
          <p:nvPr/>
        </p:nvSpPr>
        <p:spPr>
          <a:xfrm>
            <a:off x="4676775" y="8115988"/>
            <a:ext cx="57150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EF4453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0</a:t>
            </a:r>
            <a:endParaRPr lang="sv-SE" sz="430"/>
          </a:p>
        </p:txBody>
      </p:sp>
      <p:sp>
        <p:nvSpPr>
          <p:cNvPr id="125" name="Text 58"/>
          <p:cNvSpPr/>
          <p:nvPr/>
        </p:nvSpPr>
        <p:spPr>
          <a:xfrm>
            <a:off x="4714875" y="8115988"/>
            <a:ext cx="104775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/66</a:t>
            </a:r>
            <a:endParaRPr lang="sv-SE" sz="430"/>
          </a:p>
        </p:txBody>
      </p:sp>
      <p:sp>
        <p:nvSpPr>
          <p:cNvPr id="126" name="Text 59"/>
          <p:cNvSpPr/>
          <p:nvPr/>
        </p:nvSpPr>
        <p:spPr>
          <a:xfrm>
            <a:off x="4714875" y="8182662"/>
            <a:ext cx="10477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4E7944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Online</a:t>
            </a:r>
            <a:endParaRPr lang="sv-SE" sz="246"/>
          </a:p>
        </p:txBody>
      </p:sp>
      <p:sp>
        <p:nvSpPr>
          <p:cNvPr id="127" name="Text 60"/>
          <p:cNvSpPr/>
          <p:nvPr/>
        </p:nvSpPr>
        <p:spPr>
          <a:xfrm>
            <a:off x="5162550" y="8077888"/>
            <a:ext cx="14287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Available</a:t>
            </a:r>
            <a:endParaRPr lang="sv-SE" sz="246"/>
          </a:p>
        </p:txBody>
      </p:sp>
      <p:sp>
        <p:nvSpPr>
          <p:cNvPr id="128" name="Text 61"/>
          <p:cNvSpPr/>
          <p:nvPr/>
        </p:nvSpPr>
        <p:spPr>
          <a:xfrm>
            <a:off x="5162550" y="8115988"/>
            <a:ext cx="133350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4/66</a:t>
            </a:r>
            <a:endParaRPr lang="sv-SE" sz="430"/>
          </a:p>
        </p:txBody>
      </p:sp>
      <p:sp>
        <p:nvSpPr>
          <p:cNvPr id="129" name="Text 62"/>
          <p:cNvSpPr/>
          <p:nvPr/>
        </p:nvSpPr>
        <p:spPr>
          <a:xfrm>
            <a:off x="5648325" y="8077888"/>
            <a:ext cx="1524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Occupied</a:t>
            </a:r>
            <a:endParaRPr lang="sv-SE" sz="246"/>
          </a:p>
        </p:txBody>
      </p:sp>
      <p:sp>
        <p:nvSpPr>
          <p:cNvPr id="130" name="Text 63"/>
          <p:cNvSpPr/>
          <p:nvPr/>
        </p:nvSpPr>
        <p:spPr>
          <a:xfrm>
            <a:off x="5648325" y="8115988"/>
            <a:ext cx="161925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62/66</a:t>
            </a:r>
            <a:endParaRPr lang="sv-SE" sz="430"/>
          </a:p>
        </p:txBody>
      </p:sp>
      <p:sp>
        <p:nvSpPr>
          <p:cNvPr id="131" name="Text 64"/>
          <p:cNvSpPr/>
          <p:nvPr/>
        </p:nvSpPr>
        <p:spPr>
          <a:xfrm>
            <a:off x="4800600" y="8401253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Available (4)</a:t>
            </a:r>
            <a:endParaRPr lang="sv-SE" sz="246"/>
          </a:p>
        </p:txBody>
      </p:sp>
      <p:sp>
        <p:nvSpPr>
          <p:cNvPr id="132" name="Text 65"/>
          <p:cNvSpPr/>
          <p:nvPr/>
        </p:nvSpPr>
        <p:spPr>
          <a:xfrm>
            <a:off x="4800600" y="8470540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Charging (0)</a:t>
            </a:r>
            <a:endParaRPr lang="sv-SE" sz="246"/>
          </a:p>
        </p:txBody>
      </p:sp>
      <p:sp>
        <p:nvSpPr>
          <p:cNvPr id="133" name="Text 66"/>
          <p:cNvSpPr/>
          <p:nvPr/>
        </p:nvSpPr>
        <p:spPr>
          <a:xfrm>
            <a:off x="4800600" y="8539827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Occupied (0)</a:t>
            </a:r>
            <a:endParaRPr lang="sv-SE" sz="246"/>
          </a:p>
        </p:txBody>
      </p:sp>
      <p:sp>
        <p:nvSpPr>
          <p:cNvPr id="134" name="Text 67"/>
          <p:cNvSpPr/>
          <p:nvPr/>
        </p:nvSpPr>
        <p:spPr>
          <a:xfrm>
            <a:off x="4800600" y="8609110"/>
            <a:ext cx="2381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Maintenance (0)</a:t>
            </a:r>
            <a:endParaRPr lang="sv-SE" sz="246"/>
          </a:p>
        </p:txBody>
      </p:sp>
      <p:sp>
        <p:nvSpPr>
          <p:cNvPr id="135" name="Text 68"/>
          <p:cNvSpPr/>
          <p:nvPr/>
        </p:nvSpPr>
        <p:spPr>
          <a:xfrm>
            <a:off x="5181600" y="8401253"/>
            <a:ext cx="1714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Inactive (0)</a:t>
            </a:r>
            <a:endParaRPr lang="sv-SE" sz="246"/>
          </a:p>
        </p:txBody>
      </p:sp>
      <p:sp>
        <p:nvSpPr>
          <p:cNvPr id="136" name="Text 69"/>
          <p:cNvSpPr/>
          <p:nvPr/>
        </p:nvSpPr>
        <p:spPr>
          <a:xfrm>
            <a:off x="5181600" y="8470540"/>
            <a:ext cx="1714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Offline (52)</a:t>
            </a:r>
            <a:endParaRPr lang="sv-SE" sz="246"/>
          </a:p>
        </p:txBody>
      </p:sp>
      <p:sp>
        <p:nvSpPr>
          <p:cNvPr id="137" name="Text 70"/>
          <p:cNvSpPr/>
          <p:nvPr/>
        </p:nvSpPr>
        <p:spPr>
          <a:xfrm>
            <a:off x="5181600" y="8539827"/>
            <a:ext cx="1619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Paused (0)</a:t>
            </a:r>
            <a:endParaRPr lang="sv-SE" sz="246"/>
          </a:p>
        </p:txBody>
      </p:sp>
      <p:sp>
        <p:nvSpPr>
          <p:cNvPr id="138" name="Text 71"/>
          <p:cNvSpPr/>
          <p:nvPr/>
        </p:nvSpPr>
        <p:spPr>
          <a:xfrm>
            <a:off x="6219825" y="7984334"/>
            <a:ext cx="123825" cy="4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75"/>
              </a:lnSpc>
            </a:pPr>
            <a:r>
              <a:rPr lang="sv-SE" sz="307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Totals</a:t>
            </a:r>
            <a:endParaRPr lang="sv-SE" sz="307"/>
          </a:p>
        </p:txBody>
      </p:sp>
      <p:sp>
        <p:nvSpPr>
          <p:cNvPr id="139" name="Text 72"/>
          <p:cNvSpPr/>
          <p:nvPr/>
        </p:nvSpPr>
        <p:spPr>
          <a:xfrm>
            <a:off x="6238875" y="8093481"/>
            <a:ext cx="1619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Total kWh</a:t>
            </a:r>
            <a:endParaRPr lang="sv-SE" sz="246"/>
          </a:p>
        </p:txBody>
      </p:sp>
      <p:sp>
        <p:nvSpPr>
          <p:cNvPr id="140" name="Text 73"/>
          <p:cNvSpPr/>
          <p:nvPr/>
        </p:nvSpPr>
        <p:spPr>
          <a:xfrm>
            <a:off x="6238875" y="8131581"/>
            <a:ext cx="76200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18</a:t>
            </a:r>
            <a:endParaRPr lang="sv-SE" sz="430"/>
          </a:p>
        </p:txBody>
      </p:sp>
      <p:sp>
        <p:nvSpPr>
          <p:cNvPr id="141" name="Text 74"/>
          <p:cNvSpPr/>
          <p:nvPr/>
        </p:nvSpPr>
        <p:spPr>
          <a:xfrm>
            <a:off x="6667500" y="8097820"/>
            <a:ext cx="1143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22AB0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2051%</a:t>
            </a:r>
            <a:endParaRPr lang="sv-SE" sz="246"/>
          </a:p>
        </p:txBody>
      </p:sp>
      <p:sp>
        <p:nvSpPr>
          <p:cNvPr id="142" name="Text 75"/>
          <p:cNvSpPr/>
          <p:nvPr/>
        </p:nvSpPr>
        <p:spPr>
          <a:xfrm>
            <a:off x="6667500" y="8144158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6"/>
              </a:lnSpc>
            </a:pPr>
            <a:r>
              <a:rPr lang="sv-SE" sz="184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Since last period</a:t>
            </a:r>
            <a:endParaRPr lang="sv-SE" sz="184"/>
          </a:p>
        </p:txBody>
      </p:sp>
      <p:sp>
        <p:nvSpPr>
          <p:cNvPr id="143" name="Text 76"/>
          <p:cNvSpPr/>
          <p:nvPr/>
        </p:nvSpPr>
        <p:spPr>
          <a:xfrm>
            <a:off x="6238875" y="8245034"/>
            <a:ext cx="21907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Total sessions</a:t>
            </a:r>
            <a:endParaRPr lang="sv-SE" sz="246"/>
          </a:p>
        </p:txBody>
      </p:sp>
      <p:sp>
        <p:nvSpPr>
          <p:cNvPr id="144" name="Text 77"/>
          <p:cNvSpPr/>
          <p:nvPr/>
        </p:nvSpPr>
        <p:spPr>
          <a:xfrm>
            <a:off x="6238875" y="8283134"/>
            <a:ext cx="85725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36</a:t>
            </a:r>
            <a:endParaRPr lang="sv-SE" sz="430"/>
          </a:p>
        </p:txBody>
      </p:sp>
      <p:sp>
        <p:nvSpPr>
          <p:cNvPr id="145" name="Text 78"/>
          <p:cNvSpPr/>
          <p:nvPr/>
        </p:nvSpPr>
        <p:spPr>
          <a:xfrm>
            <a:off x="6667500" y="8249374"/>
            <a:ext cx="857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22AB00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64%</a:t>
            </a:r>
            <a:endParaRPr lang="sv-SE" sz="246"/>
          </a:p>
        </p:txBody>
      </p:sp>
      <p:sp>
        <p:nvSpPr>
          <p:cNvPr id="146" name="Text 79"/>
          <p:cNvSpPr/>
          <p:nvPr/>
        </p:nvSpPr>
        <p:spPr>
          <a:xfrm>
            <a:off x="6667500" y="8295711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6"/>
              </a:lnSpc>
            </a:pPr>
            <a:r>
              <a:rPr lang="sv-SE" sz="184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Since last period</a:t>
            </a:r>
            <a:endParaRPr lang="sv-SE" sz="184"/>
          </a:p>
        </p:txBody>
      </p:sp>
      <p:sp>
        <p:nvSpPr>
          <p:cNvPr id="147" name="Text 80"/>
          <p:cNvSpPr/>
          <p:nvPr/>
        </p:nvSpPr>
        <p:spPr>
          <a:xfrm>
            <a:off x="6238875" y="8396588"/>
            <a:ext cx="2095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Total turnover</a:t>
            </a:r>
            <a:endParaRPr lang="sv-SE" sz="246"/>
          </a:p>
        </p:txBody>
      </p:sp>
      <p:sp>
        <p:nvSpPr>
          <p:cNvPr id="148" name="Text 81"/>
          <p:cNvSpPr/>
          <p:nvPr/>
        </p:nvSpPr>
        <p:spPr>
          <a:xfrm>
            <a:off x="6238875" y="8434688"/>
            <a:ext cx="161925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25"/>
              </a:lnSpc>
            </a:pPr>
            <a:r>
              <a:rPr lang="sv-SE" sz="430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52,00</a:t>
            </a:r>
            <a:endParaRPr lang="sv-SE" sz="430"/>
          </a:p>
        </p:txBody>
      </p:sp>
      <p:sp>
        <p:nvSpPr>
          <p:cNvPr id="149" name="Text 82"/>
          <p:cNvSpPr/>
          <p:nvPr/>
        </p:nvSpPr>
        <p:spPr>
          <a:xfrm>
            <a:off x="6400800" y="8463263"/>
            <a:ext cx="476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"/>
              </a:lnSpc>
            </a:pPr>
            <a:r>
              <a:rPr lang="sv-SE" sz="246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kr</a:t>
            </a:r>
            <a:endParaRPr lang="sv-SE" sz="246"/>
          </a:p>
        </p:txBody>
      </p:sp>
      <p:sp>
        <p:nvSpPr>
          <p:cNvPr id="150" name="Text 83"/>
          <p:cNvSpPr/>
          <p:nvPr/>
        </p:nvSpPr>
        <p:spPr>
          <a:xfrm>
            <a:off x="6667500" y="8400927"/>
            <a:ext cx="381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888889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-</a:t>
            </a:r>
            <a:endParaRPr lang="sv-SE" sz="246"/>
          </a:p>
        </p:txBody>
      </p:sp>
      <p:sp>
        <p:nvSpPr>
          <p:cNvPr id="151" name="Text 84"/>
          <p:cNvSpPr/>
          <p:nvPr/>
        </p:nvSpPr>
        <p:spPr>
          <a:xfrm>
            <a:off x="6667500" y="8447265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76"/>
              </a:lnSpc>
            </a:pPr>
            <a:r>
              <a:rPr lang="sv-SE" sz="184" b="0" i="0">
                <a:solidFill>
                  <a:srgbClr val="565456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Since last period</a:t>
            </a:r>
            <a:endParaRPr lang="sv-SE" sz="184"/>
          </a:p>
        </p:txBody>
      </p:sp>
      <p:sp>
        <p:nvSpPr>
          <p:cNvPr id="152" name="Text 85"/>
          <p:cNvSpPr/>
          <p:nvPr/>
        </p:nvSpPr>
        <p:spPr>
          <a:xfrm>
            <a:off x="4629150" y="7536040"/>
            <a:ext cx="314325" cy="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00"/>
              </a:lnSpc>
            </a:pPr>
            <a:r>
              <a:rPr lang="sv-SE" sz="491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Dashboard</a:t>
            </a:r>
            <a:endParaRPr lang="sv-SE" sz="491"/>
          </a:p>
        </p:txBody>
      </p:sp>
      <p:sp>
        <p:nvSpPr>
          <p:cNvPr id="153" name="Text 86"/>
          <p:cNvSpPr/>
          <p:nvPr/>
        </p:nvSpPr>
        <p:spPr>
          <a:xfrm>
            <a:off x="4762500" y="7746009"/>
            <a:ext cx="1905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0"/>
              </a:lnSpc>
            </a:pPr>
            <a:r>
              <a:rPr lang="sv-SE" sz="215" b="0" i="0">
                <a:solidFill>
                  <a:srgbClr val="2B4C3C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October, 2022</a:t>
            </a:r>
            <a:endParaRPr lang="sv-SE" sz="215"/>
          </a:p>
        </p:txBody>
      </p:sp>
      <p:sp>
        <p:nvSpPr>
          <p:cNvPr id="154" name="Text 87"/>
          <p:cNvSpPr/>
          <p:nvPr/>
        </p:nvSpPr>
        <p:spPr>
          <a:xfrm>
            <a:off x="5638800" y="9198620"/>
            <a:ext cx="190500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"/>
              </a:lnSpc>
            </a:pPr>
            <a:r>
              <a:rPr lang="sv-SE" sz="215" b="0" i="0">
                <a:solidFill>
                  <a:srgbClr val="FFFFFF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October, 2022</a:t>
            </a:r>
            <a:endParaRPr lang="sv-SE" sz="215"/>
          </a:p>
        </p:txBody>
      </p:sp>
      <p:sp>
        <p:nvSpPr>
          <p:cNvPr id="155" name="Text 88"/>
          <p:cNvSpPr/>
          <p:nvPr/>
        </p:nvSpPr>
        <p:spPr>
          <a:xfrm>
            <a:off x="5705475" y="9259686"/>
            <a:ext cx="95250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"/>
              </a:lnSpc>
            </a:pPr>
            <a:r>
              <a:rPr lang="sv-SE" sz="215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 kWh</a:t>
            </a:r>
            <a:endParaRPr lang="sv-SE" sz="215"/>
          </a:p>
        </p:txBody>
      </p:sp>
      <p:sp>
        <p:nvSpPr>
          <p:cNvPr id="156" name="Text 89"/>
          <p:cNvSpPr/>
          <p:nvPr/>
        </p:nvSpPr>
        <p:spPr>
          <a:xfrm>
            <a:off x="5705475" y="9298668"/>
            <a:ext cx="161925" cy="28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"/>
              </a:lnSpc>
            </a:pPr>
            <a:r>
              <a:rPr lang="sv-SE" sz="215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13 Sessions</a:t>
            </a:r>
            <a:endParaRPr lang="sv-SE" sz="215"/>
          </a:p>
        </p:txBody>
      </p:sp>
      <p:sp>
        <p:nvSpPr>
          <p:cNvPr id="157" name="Text 90"/>
          <p:cNvSpPr/>
          <p:nvPr/>
        </p:nvSpPr>
        <p:spPr>
          <a:xfrm>
            <a:off x="4057650" y="7768424"/>
            <a:ext cx="952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"/>
              </a:lnSpc>
            </a:pPr>
            <a:r>
              <a:rPr lang="sv-SE" sz="246" b="0" i="0">
                <a:solidFill>
                  <a:srgbClr val="ADC7A7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MAIN</a:t>
            </a:r>
            <a:endParaRPr lang="sv-SE" sz="246"/>
          </a:p>
        </p:txBody>
      </p:sp>
      <p:sp>
        <p:nvSpPr>
          <p:cNvPr id="158" name="Text 91"/>
          <p:cNvSpPr/>
          <p:nvPr/>
        </p:nvSpPr>
        <p:spPr>
          <a:xfrm>
            <a:off x="4133850" y="7877573"/>
            <a:ext cx="1714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7"/>
              </a:lnSpc>
            </a:pPr>
            <a:r>
              <a:rPr lang="sv-SE" sz="246" b="0" i="0">
                <a:solidFill>
                  <a:srgbClr val="FDCC17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Dashboard</a:t>
            </a:r>
            <a:endParaRPr lang="sv-SE" sz="246"/>
          </a:p>
        </p:txBody>
      </p:sp>
      <p:sp>
        <p:nvSpPr>
          <p:cNvPr id="159" name="Text 92"/>
          <p:cNvSpPr/>
          <p:nvPr/>
        </p:nvSpPr>
        <p:spPr>
          <a:xfrm>
            <a:off x="4133850" y="7986723"/>
            <a:ext cx="1619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Locations</a:t>
            </a:r>
            <a:endParaRPr lang="sv-SE" sz="246"/>
          </a:p>
        </p:txBody>
      </p:sp>
      <p:sp>
        <p:nvSpPr>
          <p:cNvPr id="160" name="Text 93"/>
          <p:cNvSpPr/>
          <p:nvPr/>
        </p:nvSpPr>
        <p:spPr>
          <a:xfrm>
            <a:off x="4133850" y="8095872"/>
            <a:ext cx="1238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Groups</a:t>
            </a:r>
            <a:endParaRPr lang="sv-SE" sz="246"/>
          </a:p>
        </p:txBody>
      </p:sp>
      <p:sp>
        <p:nvSpPr>
          <p:cNvPr id="161" name="Text 94"/>
          <p:cNvSpPr/>
          <p:nvPr/>
        </p:nvSpPr>
        <p:spPr>
          <a:xfrm>
            <a:off x="4133850" y="8205022"/>
            <a:ext cx="1714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Companies</a:t>
            </a:r>
            <a:endParaRPr lang="sv-SE" sz="246"/>
          </a:p>
        </p:txBody>
      </p:sp>
      <p:sp>
        <p:nvSpPr>
          <p:cNvPr id="162" name="Text 95"/>
          <p:cNvSpPr/>
          <p:nvPr/>
        </p:nvSpPr>
        <p:spPr>
          <a:xfrm>
            <a:off x="4133850" y="8314171"/>
            <a:ext cx="2857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Package templates</a:t>
            </a:r>
            <a:endParaRPr lang="sv-SE" sz="246"/>
          </a:p>
        </p:txBody>
      </p:sp>
      <p:sp>
        <p:nvSpPr>
          <p:cNvPr id="163" name="Text 96"/>
          <p:cNvSpPr/>
          <p:nvPr/>
        </p:nvSpPr>
        <p:spPr>
          <a:xfrm>
            <a:off x="4133850" y="8423320"/>
            <a:ext cx="2762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Product templates</a:t>
            </a:r>
            <a:endParaRPr lang="sv-SE" sz="246"/>
          </a:p>
        </p:txBody>
      </p:sp>
      <p:sp>
        <p:nvSpPr>
          <p:cNvPr id="164" name="Text 97"/>
          <p:cNvSpPr/>
          <p:nvPr/>
        </p:nvSpPr>
        <p:spPr>
          <a:xfrm>
            <a:off x="4057650" y="8548063"/>
            <a:ext cx="1524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"/>
              </a:lnSpc>
            </a:pPr>
            <a:r>
              <a:rPr lang="sv-SE" sz="246" b="0" i="0">
                <a:solidFill>
                  <a:srgbClr val="ADC7A7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REPORTS</a:t>
            </a:r>
            <a:endParaRPr lang="sv-SE" sz="246"/>
          </a:p>
        </p:txBody>
      </p:sp>
      <p:sp>
        <p:nvSpPr>
          <p:cNvPr id="165" name="Text 98"/>
          <p:cNvSpPr/>
          <p:nvPr/>
        </p:nvSpPr>
        <p:spPr>
          <a:xfrm>
            <a:off x="4057650" y="8641619"/>
            <a:ext cx="857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"/>
              </a:lnSpc>
            </a:pPr>
            <a:r>
              <a:rPr lang="sv-SE" sz="246" b="0" i="0">
                <a:solidFill>
                  <a:srgbClr val="ADC7A7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ADD</a:t>
            </a:r>
            <a:endParaRPr lang="sv-SE" sz="246"/>
          </a:p>
        </p:txBody>
      </p:sp>
      <p:sp>
        <p:nvSpPr>
          <p:cNvPr id="166" name="Text 99"/>
          <p:cNvSpPr/>
          <p:nvPr/>
        </p:nvSpPr>
        <p:spPr>
          <a:xfrm>
            <a:off x="4133850" y="8750769"/>
            <a:ext cx="14287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Location</a:t>
            </a:r>
            <a:endParaRPr lang="sv-SE" sz="246"/>
          </a:p>
        </p:txBody>
      </p:sp>
      <p:sp>
        <p:nvSpPr>
          <p:cNvPr id="167" name="Text 100"/>
          <p:cNvSpPr/>
          <p:nvPr/>
        </p:nvSpPr>
        <p:spPr>
          <a:xfrm>
            <a:off x="4133850" y="8859918"/>
            <a:ext cx="1143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2"/>
              </a:lnSpc>
            </a:pPr>
            <a:r>
              <a:rPr lang="sv-SE" sz="246" b="0" i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Points</a:t>
            </a:r>
            <a:endParaRPr lang="sv-SE" sz="246"/>
          </a:p>
        </p:txBody>
      </p:sp>
      <p:sp>
        <p:nvSpPr>
          <p:cNvPr id="168" name="Text 101"/>
          <p:cNvSpPr/>
          <p:nvPr/>
        </p:nvSpPr>
        <p:spPr>
          <a:xfrm>
            <a:off x="4057650" y="8984660"/>
            <a:ext cx="1333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"/>
              </a:lnSpc>
            </a:pPr>
            <a:r>
              <a:rPr lang="sv-SE" sz="246" b="0" i="0">
                <a:solidFill>
                  <a:srgbClr val="ADC7A7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BILLING</a:t>
            </a:r>
            <a:endParaRPr lang="sv-SE" sz="246"/>
          </a:p>
        </p:txBody>
      </p:sp>
      <p:sp>
        <p:nvSpPr>
          <p:cNvPr id="169" name="Text 102"/>
          <p:cNvSpPr/>
          <p:nvPr/>
        </p:nvSpPr>
        <p:spPr>
          <a:xfrm>
            <a:off x="3800475" y="7907932"/>
            <a:ext cx="1143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5"/>
              </a:lnSpc>
            </a:pPr>
            <a:r>
              <a:rPr lang="sv-SE" sz="234" b="0" i="0">
                <a:solidFill>
                  <a:srgbClr val="4E7944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Search</a:t>
            </a:r>
            <a:endParaRPr lang="sv-SE" sz="234"/>
          </a:p>
        </p:txBody>
      </p:sp>
      <p:sp>
        <p:nvSpPr>
          <p:cNvPr id="170" name="Text 103"/>
          <p:cNvSpPr/>
          <p:nvPr/>
        </p:nvSpPr>
        <p:spPr>
          <a:xfrm>
            <a:off x="3800475" y="9287458"/>
            <a:ext cx="161925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2"/>
              </a:lnSpc>
            </a:pPr>
            <a:r>
              <a:rPr lang="sv-SE" sz="234" b="0" i="0">
                <a:solidFill>
                  <a:srgbClr val="2B4C3C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Dashboard</a:t>
            </a:r>
            <a:endParaRPr lang="sv-SE" sz="234"/>
          </a:p>
        </p:txBody>
      </p:sp>
      <p:sp>
        <p:nvSpPr>
          <p:cNvPr id="171" name="Text 104"/>
          <p:cNvSpPr/>
          <p:nvPr/>
        </p:nvSpPr>
        <p:spPr>
          <a:xfrm>
            <a:off x="4143375" y="9287458"/>
            <a:ext cx="17145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2"/>
              </a:lnSpc>
            </a:pPr>
            <a:r>
              <a:rPr lang="sv-SE" sz="234" b="0" i="0">
                <a:solidFill>
                  <a:srgbClr val="2B4C3C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Companies</a:t>
            </a:r>
            <a:endParaRPr lang="sv-SE" sz="234"/>
          </a:p>
        </p:txBody>
      </p:sp>
      <p:sp>
        <p:nvSpPr>
          <p:cNvPr id="172" name="Text 105"/>
          <p:cNvSpPr/>
          <p:nvPr/>
        </p:nvSpPr>
        <p:spPr>
          <a:xfrm>
            <a:off x="3981450" y="9209583"/>
            <a:ext cx="152400" cy="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92"/>
              </a:lnSpc>
            </a:pPr>
            <a:r>
              <a:rPr lang="sv-SE" sz="234" b="0" i="0">
                <a:solidFill>
                  <a:srgbClr val="FFFFFF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Locations</a:t>
            </a:r>
            <a:endParaRPr lang="sv-SE" sz="234"/>
          </a:p>
        </p:txBody>
      </p:sp>
      <p:sp>
        <p:nvSpPr>
          <p:cNvPr id="173" name="Text 106"/>
          <p:cNvSpPr/>
          <p:nvPr/>
        </p:nvSpPr>
        <p:spPr>
          <a:xfrm>
            <a:off x="3952875" y="8660740"/>
            <a:ext cx="228600" cy="66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25"/>
              </a:lnSpc>
            </a:pPr>
            <a:r>
              <a:rPr lang="sv-SE" sz="467" b="0" i="0">
                <a:solidFill>
                  <a:srgbClr val="2B4C3C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Number</a:t>
            </a:r>
            <a:endParaRPr lang="sv-SE" sz="467"/>
          </a:p>
        </p:txBody>
      </p:sp>
      <p:sp>
        <p:nvSpPr>
          <p:cNvPr id="174" name="Text 107"/>
          <p:cNvSpPr/>
          <p:nvPr/>
        </p:nvSpPr>
        <p:spPr>
          <a:xfrm>
            <a:off x="3781425" y="8742248"/>
            <a:ext cx="5715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sv-SE" sz="934" b="0" i="0">
                <a:solidFill>
                  <a:srgbClr val="190B15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CH5654FG</a:t>
            </a:r>
            <a:endParaRPr lang="sv-SE" sz="934"/>
          </a:p>
        </p:txBody>
      </p:sp>
      <p:sp>
        <p:nvSpPr>
          <p:cNvPr id="175" name="Text 108"/>
          <p:cNvSpPr/>
          <p:nvPr/>
        </p:nvSpPr>
        <p:spPr>
          <a:xfrm>
            <a:off x="3733800" y="8929624"/>
            <a:ext cx="655041" cy="85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"/>
              </a:lnSpc>
            </a:pPr>
            <a:r>
              <a:rPr lang="sv-SE" sz="204" b="0" i="0">
                <a:solidFill>
                  <a:srgbClr val="565456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Lorem ipsum dolor sit amet, consectetur adipiscing elit, sed do eiusmod tempor incididunt ut labore et dolore magna aliqua.</a:t>
            </a:r>
            <a:endParaRPr lang="sv-SE" sz="204"/>
          </a:p>
        </p:txBody>
      </p:sp>
      <p:sp>
        <p:nvSpPr>
          <p:cNvPr id="176" name="Text 13"/>
          <p:cNvSpPr/>
          <p:nvPr/>
        </p:nvSpPr>
        <p:spPr>
          <a:xfrm>
            <a:off x="2138362" y="6051550"/>
            <a:ext cx="1163638" cy="35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sv-SE" sz="2100" dirty="0">
                <a:solidFill>
                  <a:srgbClr val="EF3153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SEK XX</a:t>
            </a:r>
          </a:p>
        </p:txBody>
      </p:sp>
      <p:sp>
        <p:nvSpPr>
          <p:cNvPr id="177" name="Text 13"/>
          <p:cNvSpPr/>
          <p:nvPr/>
        </p:nvSpPr>
        <p:spPr>
          <a:xfrm>
            <a:off x="5170219" y="6047840"/>
            <a:ext cx="1535380" cy="35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sv-SE" sz="2100" dirty="0">
                <a:solidFill>
                  <a:srgbClr val="EF3153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SEK 58</a:t>
            </a:r>
          </a:p>
        </p:txBody>
      </p:sp>
      <p:pic>
        <p:nvPicPr>
          <p:cNvPr id="8" name="Picture 2" descr="D:\Natalia\Work\Betasprint\Betasprint\Amaury Perrier\handyman 1.png">
            <a:extLst>
              <a:ext uri="{FF2B5EF4-FFF2-40B4-BE49-F238E27FC236}">
                <a16:creationId xmlns:a16="http://schemas.microsoft.com/office/drawing/2014/main" id="{D02DF97F-1F9D-0A2C-989A-A0E10EA5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1" y="4068043"/>
            <a:ext cx="1593656" cy="19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2929B-55B9-FFD5-00B5-76387B0A6B8B}"/>
              </a:ext>
            </a:extLst>
          </p:cNvPr>
          <p:cNvSpPr txBox="1"/>
          <p:nvPr/>
        </p:nvSpPr>
        <p:spPr>
          <a:xfrm>
            <a:off x="3245187" y="1576532"/>
            <a:ext cx="47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274C3C"/>
                </a:solidFill>
                <a:latin typeface="Barlow" pitchFamily="2" charset="77"/>
              </a:rPr>
              <a:t>&amp;</a:t>
            </a:r>
          </a:p>
        </p:txBody>
      </p:sp>
      <p:sp>
        <p:nvSpPr>
          <p:cNvPr id="4" name="Text 12">
            <a:extLst>
              <a:ext uri="{FF2B5EF4-FFF2-40B4-BE49-F238E27FC236}">
                <a16:creationId xmlns:a16="http://schemas.microsoft.com/office/drawing/2014/main" id="{E33DF7D6-9CCB-DF8E-F94D-A1F71C25D532}"/>
              </a:ext>
            </a:extLst>
          </p:cNvPr>
          <p:cNvSpPr/>
          <p:nvPr/>
        </p:nvSpPr>
        <p:spPr>
          <a:xfrm>
            <a:off x="133350" y="3755249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043330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Projektering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EEC3308-F3C5-D177-5DB6-FBEE3167409E}"/>
              </a:ext>
            </a:extLst>
          </p:cNvPr>
          <p:cNvSpPr txBox="1"/>
          <p:nvPr/>
        </p:nvSpPr>
        <p:spPr>
          <a:xfrm>
            <a:off x="133350" y="1576532"/>
            <a:ext cx="2371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Lägg</a:t>
            </a:r>
            <a:r>
              <a:rPr lang="nb-NO" dirty="0"/>
              <a:t> in din logo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0B5F7-41A0-4C0F-9FE8-5313C71F9240}"/>
              </a:ext>
            </a:extLst>
          </p:cNvPr>
          <p:cNvSpPr txBox="1"/>
          <p:nvPr/>
        </p:nvSpPr>
        <p:spPr>
          <a:xfrm>
            <a:off x="143692" y="850006"/>
            <a:ext cx="45375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nb-NO" sz="1800" dirty="0">
                <a:latin typeface="Barlow" pitchFamily="2" charset="77"/>
              </a:rPr>
              <a:t>CURRENT STANDARD INGÅR: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8CCD1A-E87B-26D2-475F-4DA9AF7F2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72932"/>
              </p:ext>
            </p:extLst>
          </p:nvPr>
        </p:nvGraphicFramePr>
        <p:xfrm>
          <a:off x="247094" y="1331003"/>
          <a:ext cx="6368044" cy="7574022"/>
        </p:xfrm>
        <a:graphic>
          <a:graphicData uri="http://schemas.openxmlformats.org/drawingml/2006/table">
            <a:tbl>
              <a:tblPr firstRow="1" bandRow="1"/>
              <a:tblGrid>
                <a:gridCol w="1228967">
                  <a:extLst>
                    <a:ext uri="{9D8B030D-6E8A-4147-A177-3AD203B41FA5}">
                      <a16:colId xmlns:a16="http://schemas.microsoft.com/office/drawing/2014/main" val="1472211779"/>
                    </a:ext>
                  </a:extLst>
                </a:gridCol>
                <a:gridCol w="5139077">
                  <a:extLst>
                    <a:ext uri="{9D8B030D-6E8A-4147-A177-3AD203B41FA5}">
                      <a16:colId xmlns:a16="http://schemas.microsoft.com/office/drawing/2014/main" val="226115507"/>
                    </a:ext>
                  </a:extLst>
                </a:gridCol>
              </a:tblGrid>
              <a:tr h="3061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kern="1200" noProof="0" dirty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Funktioner</a:t>
                      </a:r>
                      <a:endParaRPr lang="sv-SE" sz="1100" noProof="0" dirty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20698" marB="20698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kern="1200" noProof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</a:t>
                      </a:r>
                      <a:endParaRPr lang="sv-SE" sz="1000" noProof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1396" marR="41396" marT="20698" marB="20698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2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513072"/>
                  </a:ext>
                </a:extLst>
              </a:tr>
              <a:tr h="456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 noProof="0" dirty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Barlow" panose="00000500000000000000" pitchFamily="2" charset="0"/>
                          <a:cs typeface="Times New Roman" panose="02020603050405020304" pitchFamily="18" charset="0"/>
                        </a:rPr>
                        <a:t>Optimal lösning för flera typer av laddstationer på större anläggningar som bostadsrättsföreningar och företag.</a:t>
                      </a:r>
                      <a:endParaRPr lang="sv-SE" sz="1100" noProof="0" dirty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66475"/>
                  </a:ext>
                </a:extLst>
              </a:tr>
              <a:tr h="2671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Funktioner</a:t>
                      </a:r>
                      <a:endParaRPr lang="sv-SE" sz="1050" noProof="0" dirty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Obegränsat antal laddpunkter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Obegränsat antal laddanläggningar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Avancerad uppkopplingsstatus i realtid på alla laddpunkter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Flera prissättningsalternativ (4 alternativ)</a:t>
                      </a: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Hantera laddpunkten på individuell nivå och sätt priser för olika grupper.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Fler betalningsalternativ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Betala med kreditkort, laddningsnyckel, faktura, sms mm.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Offentliga, halvoffentliga och privata laddpunkter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Delvis offentliga innebär att de inte visas i appen utan är tillgängliga för laddning via QR eller laddnyckel.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 healing av laddningspunkt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Kontrollerar laddningspunktens stabilitet och tillgänglighet och löser automatiskt felen.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Obegränsat antal gruppmedlemmar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Ange användare i en grupp för att erbjuda produkter och tjänster till ett fast pris.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 och statistik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1600200" algn="l"/>
                        </a:tabLst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Drift, övervakning och säkerhet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CURRENT ser alltid till att dina laddpunkter har den senaste mjukvaruuppdateringen.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35805"/>
                  </a:ext>
                </a:extLst>
              </a:tr>
              <a:tr h="841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nivå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Telefonsupport för slutanvändare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Online support som löser 90 % av alla incidenter. Öppettider Mån-Fre: 07–23.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Teknisk support för administratörer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Dedikerad teknisk support, inkl. push-notis till installatören vid fel. Mån-fre: 08–16.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Marknadsledande laddningsstabilitet (99 %)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Stabil och förutsägbar utförande av laddningssessioner i CURRENT utan avbrott eller fel.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63809"/>
                  </a:ext>
                </a:extLst>
              </a:tr>
              <a:tr h="1015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Transaktion-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avgift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8 % Transaktionsavgift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Avgift när en användare betalar för att ladda. Täcker alla betaltjänster/automatiseringar.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Fakturaavgift/Administrationsavgift: SEK 79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Avancerade rapporter för debitering och fakturering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Förenklar administration med månadsrapporter för alla betalningar och avräkningar.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Betala med faktura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53243"/>
                  </a:ext>
                </a:extLst>
              </a:tr>
              <a:tr h="1465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Lösningar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App 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Platsportal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Platsägarens tillgång till egna laddpunkter och kontroll av priser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Laddbrickor (RFID) 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Registrera valfri RFID-bricka i appen eller beställ en från CURRENT. Du kan sedan ladda utan </a:t>
                      </a:r>
                      <a:r>
                        <a:rPr lang="sv-SE" sz="900" kern="1200" noProof="0" dirty="0" err="1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app</a:t>
                      </a: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 om du vill.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QR-klistermärken (35 kr ex. moms + frakt) </a:t>
                      </a:r>
                      <a:endParaRPr lang="sv-SE" sz="110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Para ihop en QR-kod med laddpunkten. Föraren kan skanna QR-koden, ladda och betala utan att ladda ner CURRENT appen.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2951"/>
                  </a:ext>
                </a:extLst>
              </a:tr>
            </a:tbl>
          </a:graphicData>
        </a:graphic>
      </p:graphicFrame>
      <p:pic>
        <p:nvPicPr>
          <p:cNvPr id="7" name="Picture 6" descr="Shape, logo&#10;&#10;Description automatically generated">
            <a:extLst>
              <a:ext uri="{FF2B5EF4-FFF2-40B4-BE49-F238E27FC236}">
                <a16:creationId xmlns:a16="http://schemas.microsoft.com/office/drawing/2014/main" id="{27471AAD-D234-3EC0-931A-30310841F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094" y="156529"/>
            <a:ext cx="292608" cy="1828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DA85F0-FA49-5203-3F90-81009473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2" y="315173"/>
            <a:ext cx="6714309" cy="846336"/>
          </a:xfrm>
        </p:spPr>
        <p:txBody>
          <a:bodyPr>
            <a:noAutofit/>
          </a:bodyPr>
          <a:lstStyle/>
          <a:p>
            <a:r>
              <a:rPr lang="nb-NO" sz="2400" b="1" dirty="0">
                <a:solidFill>
                  <a:srgbClr val="043330"/>
                </a:solidFill>
                <a:latin typeface="Barlow" pitchFamily="2" charset="77"/>
              </a:rPr>
              <a:t>PRENUMERATION PER AKTIV LADDNINGSPUNKT</a:t>
            </a:r>
          </a:p>
        </p:txBody>
      </p:sp>
    </p:spTree>
    <p:extLst>
      <p:ext uri="{BB962C8B-B14F-4D97-AF65-F5344CB8AC3E}">
        <p14:creationId xmlns:p14="http://schemas.microsoft.com/office/powerpoint/2010/main" val="412839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8CCD1A-E87B-26D2-475F-4DA9AF7F2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60591"/>
              </p:ext>
            </p:extLst>
          </p:nvPr>
        </p:nvGraphicFramePr>
        <p:xfrm>
          <a:off x="247094" y="1331004"/>
          <a:ext cx="6363812" cy="7122664"/>
        </p:xfrm>
        <a:graphic>
          <a:graphicData uri="http://schemas.openxmlformats.org/drawingml/2006/table">
            <a:tbl>
              <a:tblPr firstRow="1" bandRow="1"/>
              <a:tblGrid>
                <a:gridCol w="1224735">
                  <a:extLst>
                    <a:ext uri="{9D8B030D-6E8A-4147-A177-3AD203B41FA5}">
                      <a16:colId xmlns:a16="http://schemas.microsoft.com/office/drawing/2014/main" val="1472211779"/>
                    </a:ext>
                  </a:extLst>
                </a:gridCol>
                <a:gridCol w="5139077">
                  <a:extLst>
                    <a:ext uri="{9D8B030D-6E8A-4147-A177-3AD203B41FA5}">
                      <a16:colId xmlns:a16="http://schemas.microsoft.com/office/drawing/2014/main" val="226115507"/>
                    </a:ext>
                  </a:extLst>
                </a:gridCol>
              </a:tblGrid>
              <a:tr h="29636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kern="1200" noProof="0" dirty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Funktioner</a:t>
                      </a:r>
                      <a:endParaRPr lang="sv-SE" sz="1100" noProof="0" dirty="0">
                        <a:effectLst/>
                        <a:latin typeface="Barlow SemiBold"/>
                        <a:ea typeface="Barlow" panose="00000500000000000000" pitchFamily="2" charset="0"/>
                        <a:cs typeface="Arial"/>
                      </a:endParaRPr>
                    </a:p>
                  </a:txBody>
                  <a:tcPr marL="41396" marR="41396" marT="20698" marB="20698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1" kern="1200" noProof="0">
                          <a:solidFill>
                            <a:schemeClr val="bg1"/>
                          </a:solidFill>
                          <a:effectLst/>
                          <a:latin typeface="Barlow"/>
                          <a:ea typeface="Barlow" panose="00000500000000000000" pitchFamily="2" charset="0"/>
                          <a:cs typeface="Arial"/>
                        </a:rPr>
                        <a:t>ADVANCED</a:t>
                      </a:r>
                      <a:endParaRPr lang="sv-SE" sz="1000" b="1" noProof="0">
                        <a:solidFill>
                          <a:schemeClr val="bg1"/>
                        </a:solidFill>
                        <a:effectLst/>
                        <a:latin typeface="Barlow"/>
                        <a:ea typeface="Barlow" panose="00000500000000000000" pitchFamily="2" charset="0"/>
                        <a:cs typeface="Times New Roman"/>
                      </a:endParaRPr>
                    </a:p>
                  </a:txBody>
                  <a:tcPr marL="41396" marR="41396" marT="20698" marB="20698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33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513072"/>
                  </a:ext>
                </a:extLst>
              </a:tr>
              <a:tr h="362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 noProof="0">
                          <a:solidFill>
                            <a:srgbClr val="284C3C"/>
                          </a:solidFill>
                          <a:effectLst/>
                          <a:latin typeface="Barlow Medium" panose="00000600000000000000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Alla funktioner, högre servicenivå, spotpris och energihanteringsverktyg!</a:t>
                      </a:r>
                      <a:endParaRPr lang="sv-SE" sz="110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 noProof="0">
                          <a:solidFill>
                            <a:srgbClr val="284C3C"/>
                          </a:solidFill>
                          <a:effectLst/>
                          <a:latin typeface="Barlow Medium" panose="00000600000000000000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För dig som vill säkra den kompletta användarupplevelsen.</a:t>
                      </a:r>
                      <a:endParaRPr lang="sv-SE" sz="110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66475"/>
                  </a:ext>
                </a:extLst>
              </a:tr>
              <a:tr h="2527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ADVANCED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Funktioner</a:t>
                      </a:r>
                      <a:endParaRPr lang="sv-SE" sz="1050" noProof="0" dirty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Standard +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Avancerade regler för gruppmedlemmar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Lägg till regler för medlemmar i en grupp, tillgång till en laddare eller plats(er) med laddare.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 prissättning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Avancerade priser för användare eller en medlemsgrupp, t.ex. en fast avgift för laddning på ett specialpris.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 dynamisk spotprissättning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CURRENT:s dynamiska prissättningsfunktion låter dig ställa in kWh-priset baserat på elpriset timme för timme, istället för ett statiskt tal.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 lastbalansering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Alternativ för att fördela kraften på ett smart sätt. Detta ger rättvis laddning och kan förhindra kostsamma uppgraderingar med köp av ytterligare ampere.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Smart strömhantering och rättvis laddning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Avancerade algoritmer för smart energihantering när det finns ett tak på tillgängliga ampere. Välj mellan "</a:t>
                      </a:r>
                      <a:r>
                        <a:rPr lang="sv-SE" sz="105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Barlow" panose="000005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first come, first served " eller kö rullning efter laddning av en definierad mängd kWh (rättvis laddning). Alla utförda effektkontroller loggas.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35805"/>
                  </a:ext>
                </a:extLst>
              </a:tr>
              <a:tr h="862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nivå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Standard +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Telefonsupport för slutanvändare på helger och helgdagar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(mån.-fre.: 07–23, lör.-sön.-helger: 07–23)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Möjlighet till ett dedikerat supporttelefonnummer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Möjlighet för 24/7 support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63809"/>
                  </a:ext>
                </a:extLst>
              </a:tr>
              <a:tr h="982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Transaktion-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avgift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8 % Transaktionsavgift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Avgift när en användare betalar för att ladda. Täcker alla betaltjänster/automatiseringar.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Fakturaavgift/Administrationsavgift: SEK 79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Avancerade rapporter för debitering och fakturering</a:t>
                      </a: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9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Förenklar administration med månadsrapporter för alla betalningar och avräkningar.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1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Betala med faktura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53243"/>
                  </a:ext>
                </a:extLst>
              </a:tr>
              <a:tr h="1163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400" kern="1200" noProof="0">
                          <a:solidFill>
                            <a:srgbClr val="284C3C"/>
                          </a:solidFill>
                          <a:effectLst/>
                          <a:latin typeface="Barlow SemiBold" panose="000007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Lösningar</a:t>
                      </a:r>
                      <a:endParaRPr lang="sv-SE" sz="1050" noProof="0"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400" kern="1200" noProof="0" dirty="0">
                          <a:solidFill>
                            <a:srgbClr val="274C3C"/>
                          </a:solidFill>
                          <a:effectLst/>
                          <a:latin typeface="Barlow SemiBold" panose="000007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Standard +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Roaming (+7,5 % på transaktionen)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Din laddpunkt kommer att finnas tillgänglig i andra laddningsappar.</a:t>
                      </a: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kern="1200" noProof="0" dirty="0">
                          <a:solidFill>
                            <a:srgbClr val="274C3C"/>
                          </a:solidFill>
                          <a:effectLst/>
                          <a:latin typeface="Barlow Medium" panose="000006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Stöd för DC/snabbladdare (+100 SEK per laddningspunkt)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6576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noProof="0" dirty="0">
                          <a:solidFill>
                            <a:srgbClr val="274C3C"/>
                          </a:solidFill>
                          <a:effectLst/>
                          <a:latin typeface="Barlow" panose="00000500000000000000" pitchFamily="2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Utöver vanliga AC-laddare med upp till 22kw kapacitet kan du lägga till DC/snabbladdare från 30kw kapacitet och uppåt.</a:t>
                      </a:r>
                      <a:endParaRPr lang="sv-SE" sz="1050" noProof="0" dirty="0">
                        <a:solidFill>
                          <a:srgbClr val="274C3C"/>
                        </a:solidFill>
                        <a:effectLst/>
                        <a:latin typeface="Barlow" panose="00000500000000000000" pitchFamily="2" charset="0"/>
                        <a:ea typeface="Barlow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29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79A3D1-9BC6-B82F-FB77-57E1D08F4F8A}"/>
              </a:ext>
            </a:extLst>
          </p:cNvPr>
          <p:cNvSpPr txBox="1"/>
          <p:nvPr/>
        </p:nvSpPr>
        <p:spPr>
          <a:xfrm>
            <a:off x="143692" y="850006"/>
            <a:ext cx="45375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nb-NO" sz="1800" dirty="0">
                <a:latin typeface="Barlow" pitchFamily="2" charset="77"/>
              </a:rPr>
              <a:t>CURRENT STANDARD INGÅR:</a:t>
            </a:r>
          </a:p>
        </p:txBody>
      </p:sp>
      <p:pic>
        <p:nvPicPr>
          <p:cNvPr id="12" name="Picture 11" descr="Shape, logo&#10;&#10;Description automatically generated">
            <a:extLst>
              <a:ext uri="{FF2B5EF4-FFF2-40B4-BE49-F238E27FC236}">
                <a16:creationId xmlns:a16="http://schemas.microsoft.com/office/drawing/2014/main" id="{13C462B2-675A-4D7A-AFDB-C8711998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094" y="156529"/>
            <a:ext cx="292608" cy="1828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0963A1-F422-6CC4-5D5F-B8EDC500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2" y="315173"/>
            <a:ext cx="6714309" cy="846336"/>
          </a:xfrm>
        </p:spPr>
        <p:txBody>
          <a:bodyPr>
            <a:noAutofit/>
          </a:bodyPr>
          <a:lstStyle/>
          <a:p>
            <a:r>
              <a:rPr lang="nb-NO" sz="2400" b="1" dirty="0">
                <a:solidFill>
                  <a:srgbClr val="043330"/>
                </a:solidFill>
                <a:latin typeface="Barlow" pitchFamily="2" charset="77"/>
              </a:rPr>
              <a:t>PRENUMERATION PER AKTIV LADDNINGSPUNKT</a:t>
            </a:r>
          </a:p>
        </p:txBody>
      </p:sp>
    </p:spTree>
    <p:extLst>
      <p:ext uri="{BB962C8B-B14F-4D97-AF65-F5344CB8AC3E}">
        <p14:creationId xmlns:p14="http://schemas.microsoft.com/office/powerpoint/2010/main" val="36660577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877</Words>
  <Application>Microsoft Office PowerPoint</Application>
  <PresentationFormat>Egendefinert</PresentationFormat>
  <Paragraphs>198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0" baseType="lpstr">
      <vt:lpstr>Wingdings</vt:lpstr>
      <vt:lpstr>Arial</vt:lpstr>
      <vt:lpstr>Barlow SemiBold</vt:lpstr>
      <vt:lpstr>Barlow</vt:lpstr>
      <vt:lpstr>Barlow Regular</vt:lpstr>
      <vt:lpstr>Barlow Medium</vt:lpstr>
      <vt:lpstr>Simple Light</vt:lpstr>
      <vt:lpstr>PowerPoint-presentasjon</vt:lpstr>
      <vt:lpstr>PRENUMERATION PER AKTIV LADDNINGSPUNKT</vt:lpstr>
      <vt:lpstr>PRENUMERATION PER AKTIV LADDNINGSPUNKT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Губіна</dc:creator>
  <cp:lastModifiedBy>Emil Stordahl</cp:lastModifiedBy>
  <cp:revision>60</cp:revision>
  <dcterms:modified xsi:type="dcterms:W3CDTF">2024-09-17T08:27:43Z</dcterms:modified>
</cp:coreProperties>
</file>